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Inter" panose="020B0604020202020204" charset="0"/>
      <p:regular r:id="rId15"/>
      <p:bold r:id="rId16"/>
      <p:italic r:id="rId17"/>
      <p:boldItalic r:id="rId18"/>
    </p:embeddedFont>
    <p:embeddedFont>
      <p:font typeface="Roboto" panose="02000000000000000000" pitchFamily="2"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6" roundtripDataSignature="AMtx7mgN1CppKdrhbUnVIGYBFI/TI8IzE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5" d="100"/>
          <a:sy n="35" d="100"/>
        </p:scale>
        <p:origin x="1180" y="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customschemas.google.com/relationships/presentationmetadata" Target="meta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4a4f3d274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g34a4f3d274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 name="Google Shape;258;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34ada1685d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34ada1685d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4a4f3d274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g34a4f3d274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1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1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1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1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1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0"/>
          <p:cNvSpPr>
            <a:spLocks noGrp="1"/>
          </p:cNvSpPr>
          <p:nvPr>
            <p:ph type="pic" idx="2"/>
          </p:nvPr>
        </p:nvSpPr>
        <p:spPr>
          <a:xfrm>
            <a:off x="1792288" y="612775"/>
            <a:ext cx="5486400" cy="4114800"/>
          </a:xfrm>
          <a:prstGeom prst="rect">
            <a:avLst/>
          </a:prstGeom>
          <a:noFill/>
          <a:ln>
            <a:noFill/>
          </a:ln>
        </p:spPr>
      </p:sp>
      <p:sp>
        <p:nvSpPr>
          <p:cNvPr id="64" name="Google Shape;64;p2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0.jpg"/><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Shape 83"/>
        <p:cNvGrpSpPr/>
        <p:nvPr/>
      </p:nvGrpSpPr>
      <p:grpSpPr>
        <a:xfrm>
          <a:off x="0" y="0"/>
          <a:ext cx="0" cy="0"/>
          <a:chOff x="0" y="0"/>
          <a:chExt cx="0" cy="0"/>
        </a:xfrm>
      </p:grpSpPr>
      <p:sp>
        <p:nvSpPr>
          <p:cNvPr id="84" name="Google Shape;84;p1"/>
          <p:cNvSpPr txBox="1"/>
          <p:nvPr/>
        </p:nvSpPr>
        <p:spPr>
          <a:xfrm>
            <a:off x="2133206" y="8433691"/>
            <a:ext cx="7365000" cy="215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a:p>
        </p:txBody>
      </p:sp>
      <p:pic>
        <p:nvPicPr>
          <p:cNvPr id="85" name="Google Shape;85;p1"/>
          <p:cNvPicPr preferRelativeResize="0"/>
          <p:nvPr/>
        </p:nvPicPr>
        <p:blipFill>
          <a:blip r:embed="rId3">
            <a:alphaModFix/>
          </a:blip>
          <a:stretch>
            <a:fillRect/>
          </a:stretch>
        </p:blipFill>
        <p:spPr>
          <a:xfrm>
            <a:off x="0" y="33164"/>
            <a:ext cx="18096501" cy="1022067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Shape 219"/>
        <p:cNvGrpSpPr/>
        <p:nvPr/>
      </p:nvGrpSpPr>
      <p:grpSpPr>
        <a:xfrm>
          <a:off x="0" y="0"/>
          <a:ext cx="0" cy="0"/>
          <a:chOff x="0" y="0"/>
          <a:chExt cx="0" cy="0"/>
        </a:xfrm>
      </p:grpSpPr>
      <p:sp>
        <p:nvSpPr>
          <p:cNvPr id="220" name="Google Shape;220;p9"/>
          <p:cNvSpPr txBox="1"/>
          <p:nvPr/>
        </p:nvSpPr>
        <p:spPr>
          <a:xfrm>
            <a:off x="647344" y="261533"/>
            <a:ext cx="5609700" cy="1192800"/>
          </a:xfrm>
          <a:prstGeom prst="rect">
            <a:avLst/>
          </a:prstGeom>
          <a:noFill/>
          <a:ln>
            <a:noFill/>
          </a:ln>
        </p:spPr>
        <p:txBody>
          <a:bodyPr spcFirstLastPara="1" wrap="square" lIns="0" tIns="0" rIns="0" bIns="0" anchor="t" anchorCtr="0">
            <a:spAutoFit/>
          </a:bodyPr>
          <a:lstStyle/>
          <a:p>
            <a:pPr marL="0" marR="0" lvl="0" indent="0" algn="l" rtl="0">
              <a:lnSpc>
                <a:spcPct val="94007"/>
              </a:lnSpc>
              <a:spcBef>
                <a:spcPts val="0"/>
              </a:spcBef>
              <a:spcAft>
                <a:spcPts val="0"/>
              </a:spcAft>
              <a:buNone/>
            </a:pPr>
            <a:r>
              <a:rPr lang="en-US" sz="8244" b="0" i="0" u="none" strike="noStrike" cap="none">
                <a:solidFill>
                  <a:srgbClr val="000000"/>
                </a:solidFill>
                <a:latin typeface="Times New Roman"/>
                <a:ea typeface="Times New Roman"/>
                <a:cs typeface="Times New Roman"/>
                <a:sym typeface="Times New Roman"/>
              </a:rPr>
              <a:t>Conclusion </a:t>
            </a:r>
            <a:endParaRPr sz="800"/>
          </a:p>
        </p:txBody>
      </p:sp>
      <p:sp>
        <p:nvSpPr>
          <p:cNvPr id="221" name="Google Shape;221;p9"/>
          <p:cNvSpPr txBox="1"/>
          <p:nvPr/>
        </p:nvSpPr>
        <p:spPr>
          <a:xfrm>
            <a:off x="1347525" y="2541550"/>
            <a:ext cx="6885000" cy="5490600"/>
          </a:xfrm>
          <a:prstGeom prst="rect">
            <a:avLst/>
          </a:prstGeom>
          <a:noFill/>
          <a:ln>
            <a:noFill/>
          </a:ln>
        </p:spPr>
        <p:txBody>
          <a:bodyPr spcFirstLastPara="1" wrap="square" lIns="0" tIns="0" rIns="0" bIns="0" anchor="t" anchorCtr="0">
            <a:spAutoFit/>
          </a:bodyPr>
          <a:lstStyle/>
          <a:p>
            <a:pPr marL="457200" lvl="0" indent="-387350" algn="l" rtl="0">
              <a:lnSpc>
                <a:spcPct val="115000"/>
              </a:lnSpc>
              <a:spcBef>
                <a:spcPts val="0"/>
              </a:spcBef>
              <a:spcAft>
                <a:spcPts val="0"/>
              </a:spcAft>
              <a:buClr>
                <a:schemeClr val="dk1"/>
              </a:buClr>
              <a:buSzPts val="2500"/>
              <a:buChar char="●"/>
            </a:pPr>
            <a:r>
              <a:rPr lang="en-US" sz="2500">
                <a:solidFill>
                  <a:schemeClr val="dk1"/>
                </a:solidFill>
              </a:rPr>
              <a:t>We identified a </a:t>
            </a:r>
            <a:r>
              <a:rPr lang="en-US" sz="2500" b="1">
                <a:solidFill>
                  <a:schemeClr val="dk1"/>
                </a:solidFill>
              </a:rPr>
              <a:t>critical gap </a:t>
            </a:r>
            <a:r>
              <a:rPr lang="en-US" sz="2500">
                <a:solidFill>
                  <a:schemeClr val="dk1"/>
                </a:solidFill>
              </a:rPr>
              <a:t>in how specially abled children</a:t>
            </a:r>
            <a:r>
              <a:rPr lang="en-US" sz="2500" b="1">
                <a:solidFill>
                  <a:schemeClr val="dk1"/>
                </a:solidFill>
              </a:rPr>
              <a:t> receive support</a:t>
            </a:r>
            <a:endParaRPr sz="3000" b="1">
              <a:solidFill>
                <a:schemeClr val="dk1"/>
              </a:solidFill>
            </a:endParaRPr>
          </a:p>
          <a:p>
            <a:pPr marL="457200" lvl="0" indent="-387350" algn="l" rtl="0">
              <a:lnSpc>
                <a:spcPct val="115000"/>
              </a:lnSpc>
              <a:spcBef>
                <a:spcPts val="0"/>
              </a:spcBef>
              <a:spcAft>
                <a:spcPts val="0"/>
              </a:spcAft>
              <a:buClr>
                <a:schemeClr val="dk1"/>
              </a:buClr>
              <a:buSzPts val="2500"/>
              <a:buChar char="●"/>
            </a:pPr>
            <a:r>
              <a:rPr lang="en-US" sz="2500" b="1">
                <a:solidFill>
                  <a:schemeClr val="dk1"/>
                </a:solidFill>
              </a:rPr>
              <a:t>Our solution: a secure, inclusive online donation platform for individuals and organizations to offer help in the form of money, essential items, or services.</a:t>
            </a:r>
            <a:endParaRPr sz="2500" b="1">
              <a:solidFill>
                <a:schemeClr val="dk1"/>
              </a:solidFill>
            </a:endParaRPr>
          </a:p>
          <a:p>
            <a:pPr marL="457200" lvl="0" indent="-387350" algn="l" rtl="0">
              <a:lnSpc>
                <a:spcPct val="115000"/>
              </a:lnSpc>
              <a:spcBef>
                <a:spcPts val="0"/>
              </a:spcBef>
              <a:spcAft>
                <a:spcPts val="0"/>
              </a:spcAft>
              <a:buClr>
                <a:schemeClr val="dk1"/>
              </a:buClr>
              <a:buSzPts val="2500"/>
              <a:buChar char="●"/>
            </a:pPr>
            <a:r>
              <a:rPr lang="en-US" sz="2500">
                <a:solidFill>
                  <a:schemeClr val="dk1"/>
                </a:solidFill>
              </a:rPr>
              <a:t>The platform emphasizes</a:t>
            </a:r>
            <a:r>
              <a:rPr lang="en-US" sz="2500" b="1">
                <a:solidFill>
                  <a:schemeClr val="dk1"/>
                </a:solidFill>
              </a:rPr>
              <a:t> transparency, ease of use, </a:t>
            </a:r>
            <a:r>
              <a:rPr lang="en-US" sz="2500">
                <a:solidFill>
                  <a:schemeClr val="dk1"/>
                </a:solidFill>
              </a:rPr>
              <a:t>and</a:t>
            </a:r>
            <a:r>
              <a:rPr lang="en-US" sz="2500" b="1">
                <a:solidFill>
                  <a:schemeClr val="dk1"/>
                </a:solidFill>
              </a:rPr>
              <a:t> real-world impact </a:t>
            </a:r>
            <a:r>
              <a:rPr lang="en-US" sz="2500">
                <a:solidFill>
                  <a:schemeClr val="dk1"/>
                </a:solidFill>
              </a:rPr>
              <a:t>by directly</a:t>
            </a:r>
            <a:r>
              <a:rPr lang="en-US" sz="2500" b="1">
                <a:solidFill>
                  <a:schemeClr val="dk1"/>
                </a:solidFill>
              </a:rPr>
              <a:t> connecting donors </a:t>
            </a:r>
            <a:r>
              <a:rPr lang="en-US" sz="2500">
                <a:solidFill>
                  <a:schemeClr val="dk1"/>
                </a:solidFill>
              </a:rPr>
              <a:t>with</a:t>
            </a:r>
            <a:r>
              <a:rPr lang="en-US" sz="2500" b="1">
                <a:solidFill>
                  <a:schemeClr val="dk1"/>
                </a:solidFill>
              </a:rPr>
              <a:t> verified institutions </a:t>
            </a:r>
            <a:r>
              <a:rPr lang="en-US" sz="2500">
                <a:solidFill>
                  <a:schemeClr val="dk1"/>
                </a:solidFill>
              </a:rPr>
              <a:t>and</a:t>
            </a:r>
            <a:r>
              <a:rPr lang="en-US" sz="2500" b="1">
                <a:solidFill>
                  <a:schemeClr val="dk1"/>
                </a:solidFill>
              </a:rPr>
              <a:t> children in need.</a:t>
            </a:r>
            <a:endParaRPr sz="3300" b="1">
              <a:solidFill>
                <a:schemeClr val="dk1"/>
              </a:solidFill>
            </a:endParaRPr>
          </a:p>
          <a:p>
            <a:pPr marL="457200" lvl="0" indent="0" algn="l" rtl="0">
              <a:lnSpc>
                <a:spcPct val="115000"/>
              </a:lnSpc>
              <a:spcBef>
                <a:spcPts val="0"/>
              </a:spcBef>
              <a:spcAft>
                <a:spcPts val="0"/>
              </a:spcAft>
              <a:buNone/>
            </a:pPr>
            <a:endParaRPr sz="2200" b="1">
              <a:solidFill>
                <a:schemeClr val="dk1"/>
              </a:solidFill>
            </a:endParaRPr>
          </a:p>
          <a:p>
            <a:pPr marL="0" marR="0" lvl="0" indent="0" algn="just" rtl="0">
              <a:lnSpc>
                <a:spcPct val="100000"/>
              </a:lnSpc>
              <a:spcBef>
                <a:spcPts val="0"/>
              </a:spcBef>
              <a:spcAft>
                <a:spcPts val="0"/>
              </a:spcAft>
              <a:buNone/>
            </a:pPr>
            <a:endParaRPr sz="4391" b="1">
              <a:solidFill>
                <a:schemeClr val="dk1"/>
              </a:solidFill>
              <a:latin typeface="Inter"/>
              <a:ea typeface="Inter"/>
              <a:cs typeface="Inter"/>
              <a:sym typeface="Inter"/>
            </a:endParaRPr>
          </a:p>
        </p:txBody>
      </p:sp>
      <p:cxnSp>
        <p:nvCxnSpPr>
          <p:cNvPr id="222" name="Google Shape;222;p9"/>
          <p:cNvCxnSpPr/>
          <p:nvPr/>
        </p:nvCxnSpPr>
        <p:spPr>
          <a:xfrm rot="10800000" flipH="1">
            <a:off x="1441483" y="9322747"/>
            <a:ext cx="8482701" cy="9525"/>
          </a:xfrm>
          <a:prstGeom prst="straightConnector1">
            <a:avLst/>
          </a:prstGeom>
          <a:noFill/>
          <a:ln w="19050" cap="flat" cmpd="sng">
            <a:solidFill>
              <a:srgbClr val="EEEEEE"/>
            </a:solidFill>
            <a:prstDash val="solid"/>
            <a:round/>
            <a:headEnd type="none" w="sm" len="sm"/>
            <a:tailEnd type="none" w="sm" len="sm"/>
          </a:ln>
        </p:spPr>
      </p:cxnSp>
      <p:grpSp>
        <p:nvGrpSpPr>
          <p:cNvPr id="223" name="Google Shape;223;p9"/>
          <p:cNvGrpSpPr/>
          <p:nvPr/>
        </p:nvGrpSpPr>
        <p:grpSpPr>
          <a:xfrm>
            <a:off x="1029950" y="1548874"/>
            <a:ext cx="7050097" cy="796489"/>
            <a:chOff x="1182350" y="1929874"/>
            <a:chExt cx="7050097" cy="796489"/>
          </a:xfrm>
        </p:grpSpPr>
        <p:grpSp>
          <p:nvGrpSpPr>
            <p:cNvPr id="224" name="Google Shape;224;p9"/>
            <p:cNvGrpSpPr/>
            <p:nvPr/>
          </p:nvGrpSpPr>
          <p:grpSpPr>
            <a:xfrm>
              <a:off x="1182350" y="1929874"/>
              <a:ext cx="7050097" cy="796489"/>
              <a:chOff x="0" y="-38100"/>
              <a:chExt cx="2514300" cy="421200"/>
            </a:xfrm>
          </p:grpSpPr>
          <p:sp>
            <p:nvSpPr>
              <p:cNvPr id="225" name="Google Shape;225;p9"/>
              <p:cNvSpPr/>
              <p:nvPr/>
            </p:nvSpPr>
            <p:spPr>
              <a:xfrm>
                <a:off x="0" y="0"/>
                <a:ext cx="2514248" cy="383084"/>
              </a:xfrm>
              <a:custGeom>
                <a:avLst/>
                <a:gdLst/>
                <a:ahLst/>
                <a:cxnLst/>
                <a:rect l="l" t="t" r="r" b="b"/>
                <a:pathLst>
                  <a:path w="2514248" h="383084" extrusionOk="0">
                    <a:moveTo>
                      <a:pt x="43851" y="0"/>
                    </a:moveTo>
                    <a:lnTo>
                      <a:pt x="2470397" y="0"/>
                    </a:lnTo>
                    <a:cubicBezTo>
                      <a:pt x="2482027" y="0"/>
                      <a:pt x="2493181" y="4620"/>
                      <a:pt x="2501405" y="12844"/>
                    </a:cubicBezTo>
                    <a:cubicBezTo>
                      <a:pt x="2509628" y="21068"/>
                      <a:pt x="2514248" y="32221"/>
                      <a:pt x="2514248" y="43851"/>
                    </a:cubicBezTo>
                    <a:lnTo>
                      <a:pt x="2514248" y="339233"/>
                    </a:lnTo>
                    <a:cubicBezTo>
                      <a:pt x="2514248" y="350863"/>
                      <a:pt x="2509628" y="362017"/>
                      <a:pt x="2501405" y="370240"/>
                    </a:cubicBezTo>
                    <a:cubicBezTo>
                      <a:pt x="2493181" y="378464"/>
                      <a:pt x="2482027" y="383084"/>
                      <a:pt x="2470397" y="383084"/>
                    </a:cubicBezTo>
                    <a:lnTo>
                      <a:pt x="43851" y="383084"/>
                    </a:lnTo>
                    <a:cubicBezTo>
                      <a:pt x="19633" y="383084"/>
                      <a:pt x="0" y="363451"/>
                      <a:pt x="0" y="339233"/>
                    </a:cubicBezTo>
                    <a:lnTo>
                      <a:pt x="0" y="43851"/>
                    </a:lnTo>
                    <a:cubicBezTo>
                      <a:pt x="0" y="32221"/>
                      <a:pt x="4620" y="21068"/>
                      <a:pt x="12844" y="12844"/>
                    </a:cubicBezTo>
                    <a:cubicBezTo>
                      <a:pt x="21068" y="4620"/>
                      <a:pt x="32221" y="0"/>
                      <a:pt x="43851"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9"/>
              <p:cNvSpPr txBox="1"/>
              <p:nvPr/>
            </p:nvSpPr>
            <p:spPr>
              <a:xfrm>
                <a:off x="0" y="-38100"/>
                <a:ext cx="2514300" cy="421200"/>
              </a:xfrm>
              <a:prstGeom prst="rect">
                <a:avLst/>
              </a:prstGeom>
              <a:solidFill>
                <a:srgbClr val="666666"/>
              </a:solidFill>
              <a:ln>
                <a:noFill/>
              </a:ln>
            </p:spPr>
            <p:txBody>
              <a:bodyPr spcFirstLastPara="1" wrap="square" lIns="49900" tIns="49900" rIns="49900" bIns="499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27" name="Google Shape;227;p9"/>
            <p:cNvSpPr txBox="1"/>
            <p:nvPr/>
          </p:nvSpPr>
          <p:spPr>
            <a:xfrm>
              <a:off x="1441498" y="2121400"/>
              <a:ext cx="5239500" cy="477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100">
                  <a:solidFill>
                    <a:schemeClr val="dk1"/>
                  </a:solidFill>
                </a:rPr>
                <a:t>✅ </a:t>
              </a:r>
              <a:r>
                <a:rPr lang="en-US" sz="3100" b="1">
                  <a:solidFill>
                    <a:schemeClr val="dk1"/>
                  </a:solidFill>
                </a:rPr>
                <a:t>Summary of the Work</a:t>
              </a:r>
              <a:endParaRPr sz="3400"/>
            </a:p>
          </p:txBody>
        </p:sp>
      </p:grpSp>
      <p:grpSp>
        <p:nvGrpSpPr>
          <p:cNvPr id="228" name="Google Shape;228;p9"/>
          <p:cNvGrpSpPr/>
          <p:nvPr/>
        </p:nvGrpSpPr>
        <p:grpSpPr>
          <a:xfrm>
            <a:off x="10112047" y="1454346"/>
            <a:ext cx="7050097" cy="891032"/>
            <a:chOff x="8802350" y="1929874"/>
            <a:chExt cx="7050097" cy="796489"/>
          </a:xfrm>
        </p:grpSpPr>
        <p:grpSp>
          <p:nvGrpSpPr>
            <p:cNvPr id="229" name="Google Shape;229;p9"/>
            <p:cNvGrpSpPr/>
            <p:nvPr/>
          </p:nvGrpSpPr>
          <p:grpSpPr>
            <a:xfrm>
              <a:off x="8802350" y="1929874"/>
              <a:ext cx="7050097" cy="796489"/>
              <a:chOff x="0" y="-38100"/>
              <a:chExt cx="2514300" cy="421200"/>
            </a:xfrm>
          </p:grpSpPr>
          <p:sp>
            <p:nvSpPr>
              <p:cNvPr id="230" name="Google Shape;230;p9"/>
              <p:cNvSpPr/>
              <p:nvPr/>
            </p:nvSpPr>
            <p:spPr>
              <a:xfrm>
                <a:off x="0" y="0"/>
                <a:ext cx="2514248" cy="383084"/>
              </a:xfrm>
              <a:custGeom>
                <a:avLst/>
                <a:gdLst/>
                <a:ahLst/>
                <a:cxnLst/>
                <a:rect l="l" t="t" r="r" b="b"/>
                <a:pathLst>
                  <a:path w="2514248" h="383084" extrusionOk="0">
                    <a:moveTo>
                      <a:pt x="43851" y="0"/>
                    </a:moveTo>
                    <a:lnTo>
                      <a:pt x="2470397" y="0"/>
                    </a:lnTo>
                    <a:cubicBezTo>
                      <a:pt x="2482027" y="0"/>
                      <a:pt x="2493181" y="4620"/>
                      <a:pt x="2501405" y="12844"/>
                    </a:cubicBezTo>
                    <a:cubicBezTo>
                      <a:pt x="2509628" y="21068"/>
                      <a:pt x="2514248" y="32221"/>
                      <a:pt x="2514248" y="43851"/>
                    </a:cubicBezTo>
                    <a:lnTo>
                      <a:pt x="2514248" y="339233"/>
                    </a:lnTo>
                    <a:cubicBezTo>
                      <a:pt x="2514248" y="350863"/>
                      <a:pt x="2509628" y="362017"/>
                      <a:pt x="2501405" y="370240"/>
                    </a:cubicBezTo>
                    <a:cubicBezTo>
                      <a:pt x="2493181" y="378464"/>
                      <a:pt x="2482027" y="383084"/>
                      <a:pt x="2470397" y="383084"/>
                    </a:cubicBezTo>
                    <a:lnTo>
                      <a:pt x="43851" y="383084"/>
                    </a:lnTo>
                    <a:cubicBezTo>
                      <a:pt x="19633" y="383084"/>
                      <a:pt x="0" y="363451"/>
                      <a:pt x="0" y="339233"/>
                    </a:cubicBezTo>
                    <a:lnTo>
                      <a:pt x="0" y="43851"/>
                    </a:lnTo>
                    <a:cubicBezTo>
                      <a:pt x="0" y="32221"/>
                      <a:pt x="4620" y="21068"/>
                      <a:pt x="12844" y="12844"/>
                    </a:cubicBezTo>
                    <a:cubicBezTo>
                      <a:pt x="21068" y="4620"/>
                      <a:pt x="32221" y="0"/>
                      <a:pt x="43851"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9"/>
              <p:cNvSpPr txBox="1"/>
              <p:nvPr/>
            </p:nvSpPr>
            <p:spPr>
              <a:xfrm>
                <a:off x="0" y="-38100"/>
                <a:ext cx="2514300" cy="421200"/>
              </a:xfrm>
              <a:prstGeom prst="rect">
                <a:avLst/>
              </a:prstGeom>
              <a:solidFill>
                <a:srgbClr val="666666"/>
              </a:solidFill>
              <a:ln>
                <a:noFill/>
              </a:ln>
            </p:spPr>
            <p:txBody>
              <a:bodyPr spcFirstLastPara="1" wrap="square" lIns="49900" tIns="49900" rIns="49900" bIns="499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32" name="Google Shape;232;p9"/>
            <p:cNvSpPr txBox="1"/>
            <p:nvPr/>
          </p:nvSpPr>
          <p:spPr>
            <a:xfrm>
              <a:off x="9061501" y="2121400"/>
              <a:ext cx="6643800" cy="426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100">
                  <a:solidFill>
                    <a:schemeClr val="dk1"/>
                  </a:solidFill>
                </a:rPr>
                <a:t>🔮 </a:t>
              </a:r>
              <a:r>
                <a:rPr lang="en-US" sz="3100" b="1">
                  <a:solidFill>
                    <a:schemeClr val="dk1"/>
                  </a:solidFill>
                </a:rPr>
                <a:t>Scope for Further Development</a:t>
              </a:r>
              <a:endParaRPr sz="5400"/>
            </a:p>
          </p:txBody>
        </p:sp>
      </p:grpSp>
      <p:sp>
        <p:nvSpPr>
          <p:cNvPr id="233" name="Google Shape;233;p9"/>
          <p:cNvSpPr txBox="1"/>
          <p:nvPr/>
        </p:nvSpPr>
        <p:spPr>
          <a:xfrm>
            <a:off x="10277150" y="2541550"/>
            <a:ext cx="6885000" cy="5541300"/>
          </a:xfrm>
          <a:prstGeom prst="rect">
            <a:avLst/>
          </a:prstGeom>
          <a:noFill/>
          <a:ln>
            <a:noFill/>
          </a:ln>
        </p:spPr>
        <p:txBody>
          <a:bodyPr spcFirstLastPara="1" wrap="square" lIns="0" tIns="0" rIns="0" bIns="0" anchor="t" anchorCtr="0">
            <a:spAutoFit/>
          </a:bodyPr>
          <a:lstStyle/>
          <a:p>
            <a:pPr marL="457200" lvl="0" indent="-393700" algn="just" rtl="0">
              <a:lnSpc>
                <a:spcPct val="100000"/>
              </a:lnSpc>
              <a:spcBef>
                <a:spcPts val="0"/>
              </a:spcBef>
              <a:spcAft>
                <a:spcPts val="0"/>
              </a:spcAft>
              <a:buClr>
                <a:schemeClr val="dk1"/>
              </a:buClr>
              <a:buSzPts val="2600"/>
              <a:buChar char="●"/>
            </a:pPr>
            <a:r>
              <a:rPr lang="en-US" sz="2600" b="1">
                <a:solidFill>
                  <a:schemeClr val="dk1"/>
                </a:solidFill>
              </a:rPr>
              <a:t>Mobile App Integration </a:t>
            </a:r>
            <a:r>
              <a:rPr lang="en-US" sz="2600">
                <a:solidFill>
                  <a:schemeClr val="dk1"/>
                </a:solidFill>
              </a:rPr>
              <a:t>to increase accessibility on smartphones.</a:t>
            </a:r>
            <a:endParaRPr sz="2600">
              <a:solidFill>
                <a:schemeClr val="dk1"/>
              </a:solidFill>
            </a:endParaRPr>
          </a:p>
          <a:p>
            <a:pPr marL="457200" lvl="0" indent="-393700" algn="just" rtl="0">
              <a:lnSpc>
                <a:spcPct val="100000"/>
              </a:lnSpc>
              <a:spcBef>
                <a:spcPts val="0"/>
              </a:spcBef>
              <a:spcAft>
                <a:spcPts val="0"/>
              </a:spcAft>
              <a:buClr>
                <a:schemeClr val="dk1"/>
              </a:buClr>
              <a:buSzPts val="2600"/>
              <a:buChar char="●"/>
            </a:pPr>
            <a:r>
              <a:rPr lang="en-US" sz="2600" b="1">
                <a:solidFill>
                  <a:schemeClr val="dk1"/>
                </a:solidFill>
              </a:rPr>
              <a:t>Adding AI-based donor recommendations (e.g., showing where help is needed most based on user interests).</a:t>
            </a:r>
            <a:endParaRPr sz="2600" b="1">
              <a:solidFill>
                <a:schemeClr val="dk1"/>
              </a:solidFill>
            </a:endParaRPr>
          </a:p>
          <a:p>
            <a:pPr marL="457200" lvl="0" indent="-393700" algn="just" rtl="0">
              <a:lnSpc>
                <a:spcPct val="100000"/>
              </a:lnSpc>
              <a:spcBef>
                <a:spcPts val="0"/>
              </a:spcBef>
              <a:spcAft>
                <a:spcPts val="0"/>
              </a:spcAft>
              <a:buClr>
                <a:schemeClr val="dk1"/>
              </a:buClr>
              <a:buSzPts val="2600"/>
              <a:buChar char="●"/>
            </a:pPr>
            <a:r>
              <a:rPr lang="en-US" sz="2600" b="1">
                <a:solidFill>
                  <a:schemeClr val="dk1"/>
                </a:solidFill>
              </a:rPr>
              <a:t>Real-time donation tracking and updates for donors.</a:t>
            </a:r>
            <a:endParaRPr sz="2600" b="1">
              <a:solidFill>
                <a:schemeClr val="dk1"/>
              </a:solidFill>
            </a:endParaRPr>
          </a:p>
          <a:p>
            <a:pPr marL="457200" lvl="0" indent="-381000" algn="just" rtl="0">
              <a:lnSpc>
                <a:spcPct val="100000"/>
              </a:lnSpc>
              <a:spcBef>
                <a:spcPts val="0"/>
              </a:spcBef>
              <a:spcAft>
                <a:spcPts val="0"/>
              </a:spcAft>
              <a:buClr>
                <a:schemeClr val="dk1"/>
              </a:buClr>
              <a:buSzPts val="2400"/>
              <a:buChar char="●"/>
            </a:pPr>
            <a:r>
              <a:rPr lang="en-US" sz="2600" b="1">
                <a:solidFill>
                  <a:schemeClr val="dk1"/>
                </a:solidFill>
              </a:rPr>
              <a:t>Support for in-kind service donations </a:t>
            </a:r>
            <a:r>
              <a:rPr lang="en-US" sz="2600">
                <a:solidFill>
                  <a:schemeClr val="dk1"/>
                </a:solidFill>
              </a:rPr>
              <a:t>(like therapy sessions, educational training, etc.).</a:t>
            </a:r>
            <a:br>
              <a:rPr lang="en-US" sz="2600">
                <a:solidFill>
                  <a:schemeClr val="dk1"/>
                </a:solidFill>
              </a:rPr>
            </a:br>
            <a:br>
              <a:rPr lang="en-US" sz="2400" b="1">
                <a:solidFill>
                  <a:schemeClr val="dk1"/>
                </a:solidFill>
              </a:rPr>
            </a:br>
            <a:endParaRPr sz="2400" b="1">
              <a:solidFill>
                <a:schemeClr val="dk1"/>
              </a:solidFill>
            </a:endParaRPr>
          </a:p>
          <a:p>
            <a:pPr marL="0" marR="0" lvl="0" indent="0" algn="just" rtl="0">
              <a:lnSpc>
                <a:spcPct val="100000"/>
              </a:lnSpc>
              <a:spcBef>
                <a:spcPts val="0"/>
              </a:spcBef>
              <a:spcAft>
                <a:spcPts val="0"/>
              </a:spcAft>
              <a:buNone/>
            </a:pPr>
            <a:endParaRPr sz="2600" b="1">
              <a:solidFill>
                <a:schemeClr val="dk1"/>
              </a:solidFill>
            </a:endParaRPr>
          </a:p>
        </p:txBody>
      </p:sp>
      <p:grpSp>
        <p:nvGrpSpPr>
          <p:cNvPr id="234" name="Google Shape;234;p9"/>
          <p:cNvGrpSpPr/>
          <p:nvPr/>
        </p:nvGrpSpPr>
        <p:grpSpPr>
          <a:xfrm>
            <a:off x="4884013" y="7365707"/>
            <a:ext cx="8235924" cy="796489"/>
            <a:chOff x="8802350" y="1929874"/>
            <a:chExt cx="7050097" cy="796489"/>
          </a:xfrm>
        </p:grpSpPr>
        <p:grpSp>
          <p:nvGrpSpPr>
            <p:cNvPr id="235" name="Google Shape;235;p9"/>
            <p:cNvGrpSpPr/>
            <p:nvPr/>
          </p:nvGrpSpPr>
          <p:grpSpPr>
            <a:xfrm>
              <a:off x="8802350" y="1929874"/>
              <a:ext cx="7050097" cy="796489"/>
              <a:chOff x="0" y="-38100"/>
              <a:chExt cx="2514300" cy="421200"/>
            </a:xfrm>
          </p:grpSpPr>
          <p:sp>
            <p:nvSpPr>
              <p:cNvPr id="236" name="Google Shape;236;p9"/>
              <p:cNvSpPr/>
              <p:nvPr/>
            </p:nvSpPr>
            <p:spPr>
              <a:xfrm>
                <a:off x="0" y="0"/>
                <a:ext cx="2514248" cy="383084"/>
              </a:xfrm>
              <a:custGeom>
                <a:avLst/>
                <a:gdLst/>
                <a:ahLst/>
                <a:cxnLst/>
                <a:rect l="l" t="t" r="r" b="b"/>
                <a:pathLst>
                  <a:path w="2514248" h="383084" extrusionOk="0">
                    <a:moveTo>
                      <a:pt x="43851" y="0"/>
                    </a:moveTo>
                    <a:lnTo>
                      <a:pt x="2470397" y="0"/>
                    </a:lnTo>
                    <a:cubicBezTo>
                      <a:pt x="2482027" y="0"/>
                      <a:pt x="2493181" y="4620"/>
                      <a:pt x="2501405" y="12844"/>
                    </a:cubicBezTo>
                    <a:cubicBezTo>
                      <a:pt x="2509628" y="21068"/>
                      <a:pt x="2514248" y="32221"/>
                      <a:pt x="2514248" y="43851"/>
                    </a:cubicBezTo>
                    <a:lnTo>
                      <a:pt x="2514248" y="339233"/>
                    </a:lnTo>
                    <a:cubicBezTo>
                      <a:pt x="2514248" y="350863"/>
                      <a:pt x="2509628" y="362017"/>
                      <a:pt x="2501405" y="370240"/>
                    </a:cubicBezTo>
                    <a:cubicBezTo>
                      <a:pt x="2493181" y="378464"/>
                      <a:pt x="2482027" y="383084"/>
                      <a:pt x="2470397" y="383084"/>
                    </a:cubicBezTo>
                    <a:lnTo>
                      <a:pt x="43851" y="383084"/>
                    </a:lnTo>
                    <a:cubicBezTo>
                      <a:pt x="19633" y="383084"/>
                      <a:pt x="0" y="363451"/>
                      <a:pt x="0" y="339233"/>
                    </a:cubicBezTo>
                    <a:lnTo>
                      <a:pt x="0" y="43851"/>
                    </a:lnTo>
                    <a:cubicBezTo>
                      <a:pt x="0" y="32221"/>
                      <a:pt x="4620" y="21068"/>
                      <a:pt x="12844" y="12844"/>
                    </a:cubicBezTo>
                    <a:cubicBezTo>
                      <a:pt x="21068" y="4620"/>
                      <a:pt x="32221" y="0"/>
                      <a:pt x="43851"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9"/>
              <p:cNvSpPr txBox="1"/>
              <p:nvPr/>
            </p:nvSpPr>
            <p:spPr>
              <a:xfrm>
                <a:off x="0" y="-38100"/>
                <a:ext cx="2514300" cy="421200"/>
              </a:xfrm>
              <a:prstGeom prst="rect">
                <a:avLst/>
              </a:prstGeom>
              <a:solidFill>
                <a:srgbClr val="666666"/>
              </a:solidFill>
              <a:ln>
                <a:noFill/>
              </a:ln>
            </p:spPr>
            <p:txBody>
              <a:bodyPr spcFirstLastPara="1" wrap="square" lIns="49900" tIns="49900" rIns="49900" bIns="499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38" name="Google Shape;238;p9"/>
            <p:cNvSpPr txBox="1"/>
            <p:nvPr/>
          </p:nvSpPr>
          <p:spPr>
            <a:xfrm>
              <a:off x="9061501" y="2121400"/>
              <a:ext cx="6643800" cy="477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100">
                  <a:solidFill>
                    <a:schemeClr val="dk1"/>
                  </a:solidFill>
                </a:rPr>
                <a:t>♻️ </a:t>
              </a:r>
              <a:r>
                <a:rPr lang="en-US" sz="3100" b="1">
                  <a:solidFill>
                    <a:schemeClr val="dk1"/>
                  </a:solidFill>
                </a:rPr>
                <a:t>Sustainability &amp; Future Improvements</a:t>
              </a:r>
              <a:endParaRPr sz="7400"/>
            </a:p>
          </p:txBody>
        </p:sp>
      </p:grpSp>
      <p:sp>
        <p:nvSpPr>
          <p:cNvPr id="239" name="Google Shape;239;p9"/>
          <p:cNvSpPr txBox="1"/>
          <p:nvPr/>
        </p:nvSpPr>
        <p:spPr>
          <a:xfrm>
            <a:off x="2680740" y="8409000"/>
            <a:ext cx="12642300" cy="1878000"/>
          </a:xfrm>
          <a:prstGeom prst="rect">
            <a:avLst/>
          </a:prstGeom>
          <a:noFill/>
          <a:ln>
            <a:noFill/>
          </a:ln>
        </p:spPr>
        <p:txBody>
          <a:bodyPr spcFirstLastPara="1" wrap="square" lIns="0" tIns="0" rIns="0" bIns="0" anchor="t" anchorCtr="0">
            <a:spAutoFit/>
          </a:bodyPr>
          <a:lstStyle/>
          <a:p>
            <a:pPr marL="457200" lvl="0" indent="-387350" algn="just" rtl="0">
              <a:spcBef>
                <a:spcPts val="0"/>
              </a:spcBef>
              <a:spcAft>
                <a:spcPts val="0"/>
              </a:spcAft>
              <a:buClr>
                <a:schemeClr val="dk1"/>
              </a:buClr>
              <a:buSzPts val="2500"/>
              <a:buChar char="●"/>
            </a:pPr>
            <a:r>
              <a:rPr lang="en-US" sz="2500" dirty="0">
                <a:solidFill>
                  <a:schemeClr val="dk1"/>
                </a:solidFill>
              </a:rPr>
              <a:t>Partnering with </a:t>
            </a:r>
            <a:r>
              <a:rPr lang="en-US" sz="2500" b="1" dirty="0">
                <a:solidFill>
                  <a:schemeClr val="dk1"/>
                </a:solidFill>
              </a:rPr>
              <a:t>local NGOs and government initiatives</a:t>
            </a:r>
            <a:r>
              <a:rPr lang="en-US" sz="2500" dirty="0">
                <a:solidFill>
                  <a:schemeClr val="dk1"/>
                </a:solidFill>
              </a:rPr>
              <a:t> for continuous support and verification.</a:t>
            </a:r>
            <a:endParaRPr sz="2500" dirty="0">
              <a:solidFill>
                <a:schemeClr val="dk1"/>
              </a:solidFill>
            </a:endParaRPr>
          </a:p>
          <a:p>
            <a:pPr marL="457200" lvl="0" indent="-387350" algn="just" rtl="0">
              <a:spcBef>
                <a:spcPts val="0"/>
              </a:spcBef>
              <a:spcAft>
                <a:spcPts val="0"/>
              </a:spcAft>
              <a:buClr>
                <a:schemeClr val="dk1"/>
              </a:buClr>
              <a:buSzPts val="2500"/>
              <a:buChar char="●"/>
            </a:pPr>
            <a:r>
              <a:rPr lang="en-US" sz="2500" dirty="0">
                <a:solidFill>
                  <a:schemeClr val="dk1"/>
                </a:solidFill>
              </a:rPr>
              <a:t>Launching </a:t>
            </a:r>
            <a:r>
              <a:rPr lang="en-US" sz="2500" b="1" dirty="0">
                <a:solidFill>
                  <a:schemeClr val="dk1"/>
                </a:solidFill>
              </a:rPr>
              <a:t>awareness campaigns and donation drives</a:t>
            </a:r>
            <a:r>
              <a:rPr lang="en-US" sz="2500" dirty="0">
                <a:solidFill>
                  <a:schemeClr val="dk1"/>
                </a:solidFill>
              </a:rPr>
              <a:t> through social media and corporate CSR tie-ins.</a:t>
            </a:r>
            <a:endParaRPr sz="2500" dirty="0">
              <a:solidFill>
                <a:schemeClr val="dk1"/>
              </a:solidFill>
            </a:endParaRPr>
          </a:p>
          <a:p>
            <a:pPr marL="0" marR="0" lvl="0" indent="0" algn="just" rtl="0">
              <a:lnSpc>
                <a:spcPct val="100000"/>
              </a:lnSpc>
              <a:spcBef>
                <a:spcPts val="0"/>
              </a:spcBef>
              <a:spcAft>
                <a:spcPts val="0"/>
              </a:spcAft>
              <a:buNone/>
            </a:pPr>
            <a:endParaRPr sz="2200" b="1" dirty="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Shape 243"/>
        <p:cNvGrpSpPr/>
        <p:nvPr/>
      </p:nvGrpSpPr>
      <p:grpSpPr>
        <a:xfrm>
          <a:off x="0" y="0"/>
          <a:ext cx="0" cy="0"/>
          <a:chOff x="0" y="0"/>
          <a:chExt cx="0" cy="0"/>
        </a:xfrm>
      </p:grpSpPr>
      <p:sp>
        <p:nvSpPr>
          <p:cNvPr id="244" name="Google Shape;244;g34a4f3d2744_0_69"/>
          <p:cNvSpPr txBox="1"/>
          <p:nvPr/>
        </p:nvSpPr>
        <p:spPr>
          <a:xfrm>
            <a:off x="7406844" y="7667563"/>
            <a:ext cx="8670600" cy="702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4560" b="0" i="0" u="none" strike="noStrike" cap="none">
                <a:solidFill>
                  <a:srgbClr val="EEEEEE"/>
                </a:solidFill>
                <a:latin typeface="Inter"/>
                <a:ea typeface="Inter"/>
                <a:cs typeface="Inter"/>
                <a:sym typeface="Inter"/>
              </a:rPr>
              <a:t>Join us and create real change!</a:t>
            </a:r>
            <a:endParaRPr/>
          </a:p>
        </p:txBody>
      </p:sp>
      <p:cxnSp>
        <p:nvCxnSpPr>
          <p:cNvPr id="245" name="Google Shape;245;g34a4f3d2744_0_69"/>
          <p:cNvCxnSpPr/>
          <p:nvPr/>
        </p:nvCxnSpPr>
        <p:spPr>
          <a:xfrm rot="10800000" flipH="1">
            <a:off x="1441483" y="9322672"/>
            <a:ext cx="8482800" cy="9600"/>
          </a:xfrm>
          <a:prstGeom prst="straightConnector1">
            <a:avLst/>
          </a:prstGeom>
          <a:noFill/>
          <a:ln w="19050" cap="flat" cmpd="sng">
            <a:solidFill>
              <a:srgbClr val="EEEEEE"/>
            </a:solidFill>
            <a:prstDash val="solid"/>
            <a:round/>
            <a:headEnd type="none" w="sm" len="sm"/>
            <a:tailEnd type="none" w="sm" len="sm"/>
          </a:ln>
        </p:spPr>
      </p:cxnSp>
      <p:grpSp>
        <p:nvGrpSpPr>
          <p:cNvPr id="246" name="Google Shape;246;g34a4f3d2744_0_69"/>
          <p:cNvGrpSpPr/>
          <p:nvPr/>
        </p:nvGrpSpPr>
        <p:grpSpPr>
          <a:xfrm>
            <a:off x="5485323" y="296644"/>
            <a:ext cx="7050097" cy="1756854"/>
            <a:chOff x="4709625" y="1486571"/>
            <a:chExt cx="7050097" cy="2661900"/>
          </a:xfrm>
        </p:grpSpPr>
        <p:sp>
          <p:nvSpPr>
            <p:cNvPr id="247" name="Google Shape;247;g34a4f3d2744_0_69"/>
            <p:cNvSpPr txBox="1"/>
            <p:nvPr/>
          </p:nvSpPr>
          <p:spPr>
            <a:xfrm>
              <a:off x="4709625" y="1766152"/>
              <a:ext cx="7050097" cy="1756928"/>
            </a:xfrm>
            <a:prstGeom prst="rect">
              <a:avLst/>
            </a:prstGeom>
            <a:solidFill>
              <a:srgbClr val="666666"/>
            </a:solidFill>
            <a:ln>
              <a:noFill/>
            </a:ln>
          </p:spPr>
          <p:txBody>
            <a:bodyPr spcFirstLastPara="1" wrap="square" lIns="49900" tIns="49900" rIns="49900" bIns="499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48" name="Google Shape;248;g34a4f3d2744_0_69"/>
            <p:cNvSpPr txBox="1"/>
            <p:nvPr/>
          </p:nvSpPr>
          <p:spPr>
            <a:xfrm>
              <a:off x="5614927" y="1486571"/>
              <a:ext cx="5239500" cy="2661900"/>
            </a:xfrm>
            <a:prstGeom prst="rect">
              <a:avLst/>
            </a:prstGeom>
            <a:noFill/>
            <a:ln>
              <a:noFill/>
            </a:ln>
          </p:spPr>
          <p:txBody>
            <a:bodyPr spcFirstLastPara="1" wrap="square" lIns="0" tIns="0" rIns="0" bIns="0" anchor="t" anchorCtr="0">
              <a:spAutoFit/>
            </a:bodyPr>
            <a:lstStyle/>
            <a:p>
              <a:pPr marL="0" lvl="0" indent="0" algn="ctr" rtl="0">
                <a:lnSpc>
                  <a:spcPct val="94007"/>
                </a:lnSpc>
                <a:spcBef>
                  <a:spcPts val="0"/>
                </a:spcBef>
                <a:spcAft>
                  <a:spcPts val="0"/>
                </a:spcAft>
                <a:buClr>
                  <a:schemeClr val="dk1"/>
                </a:buClr>
                <a:buFont typeface="Arial"/>
                <a:buNone/>
              </a:pPr>
              <a:r>
                <a:rPr lang="en-US" sz="4400" b="1">
                  <a:solidFill>
                    <a:schemeClr val="dk1"/>
                  </a:solidFill>
                </a:rPr>
                <a:t>Acknowledgment</a:t>
              </a:r>
              <a:r>
                <a:rPr lang="en-US" sz="8844">
                  <a:solidFill>
                    <a:schemeClr val="dk1"/>
                  </a:solidFill>
                  <a:latin typeface="Times New Roman"/>
                  <a:ea typeface="Times New Roman"/>
                  <a:cs typeface="Times New Roman"/>
                  <a:sym typeface="Times New Roman"/>
                </a:rPr>
                <a:t> </a:t>
              </a:r>
              <a:endParaRPr>
                <a:solidFill>
                  <a:schemeClr val="dk1"/>
                </a:solidFill>
              </a:endParaRPr>
            </a:p>
            <a:p>
              <a:pPr marL="0" marR="0" lvl="0" indent="0" algn="ctr" rtl="0">
                <a:lnSpc>
                  <a:spcPct val="100000"/>
                </a:lnSpc>
                <a:spcBef>
                  <a:spcPts val="0"/>
                </a:spcBef>
                <a:spcAft>
                  <a:spcPts val="0"/>
                </a:spcAft>
                <a:buNone/>
              </a:pPr>
              <a:endParaRPr sz="3100">
                <a:solidFill>
                  <a:schemeClr val="dk1"/>
                </a:solidFill>
              </a:endParaRPr>
            </a:p>
          </p:txBody>
        </p:sp>
      </p:grpSp>
      <p:grpSp>
        <p:nvGrpSpPr>
          <p:cNvPr id="249" name="Google Shape;249;g34a4f3d2744_0_69"/>
          <p:cNvGrpSpPr/>
          <p:nvPr/>
        </p:nvGrpSpPr>
        <p:grpSpPr>
          <a:xfrm>
            <a:off x="601200" y="2321513"/>
            <a:ext cx="5282100" cy="7964120"/>
            <a:chOff x="383225" y="2257638"/>
            <a:chExt cx="5282100" cy="7964120"/>
          </a:xfrm>
        </p:grpSpPr>
        <p:sp>
          <p:nvSpPr>
            <p:cNvPr id="250" name="Google Shape;250;g34a4f3d2744_0_69"/>
            <p:cNvSpPr txBox="1"/>
            <p:nvPr/>
          </p:nvSpPr>
          <p:spPr>
            <a:xfrm>
              <a:off x="383225" y="4481725"/>
              <a:ext cx="5282100" cy="5740033"/>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Clr>
                  <a:schemeClr val="dk1"/>
                </a:buClr>
                <a:buSzPts val="1100"/>
                <a:buFont typeface="Arial"/>
                <a:buNone/>
              </a:pPr>
              <a:r>
                <a:rPr lang="en-US" sz="3200" b="1" dirty="0">
                  <a:solidFill>
                    <a:schemeClr val="dk1"/>
                  </a:solidFill>
                </a:rPr>
                <a:t>M</a:t>
              </a:r>
              <a:r>
                <a:rPr lang="en-US" sz="3100" b="1" dirty="0">
                  <a:solidFill>
                    <a:schemeClr val="dk1"/>
                  </a:solidFill>
                </a:rPr>
                <a:t>atru Sewa Sangh (MSS)</a:t>
              </a:r>
              <a:endParaRPr sz="3100" b="1" dirty="0">
                <a:solidFill>
                  <a:schemeClr val="dk1"/>
                </a:solidFill>
              </a:endParaRPr>
            </a:p>
            <a:p>
              <a:pPr marL="0" lvl="0" indent="0" algn="ctr" rtl="0">
                <a:spcBef>
                  <a:spcPts val="0"/>
                </a:spcBef>
                <a:spcAft>
                  <a:spcPts val="0"/>
                </a:spcAft>
                <a:buClr>
                  <a:schemeClr val="dk1"/>
                </a:buClr>
                <a:buSzPts val="1100"/>
                <a:buFont typeface="Arial"/>
                <a:buNone/>
              </a:pPr>
              <a:r>
                <a:rPr lang="en-US" sz="3100" b="1" dirty="0" err="1">
                  <a:solidFill>
                    <a:schemeClr val="dk1"/>
                  </a:solidFill>
                </a:rPr>
                <a:t>Nandanwan</a:t>
              </a:r>
              <a:r>
                <a:rPr lang="en-US" sz="3100" b="1" dirty="0">
                  <a:solidFill>
                    <a:schemeClr val="dk1"/>
                  </a:solidFill>
                </a:rPr>
                <a:t> Residential School &amp; Sheltered Workshop</a:t>
              </a:r>
              <a:endParaRPr sz="3100" b="1" dirty="0">
                <a:solidFill>
                  <a:schemeClr val="dk1"/>
                </a:solidFill>
              </a:endParaRPr>
            </a:p>
            <a:p>
              <a:pPr marL="0" marR="0" lvl="0" indent="0" algn="just" rtl="0">
                <a:lnSpc>
                  <a:spcPct val="100000"/>
                </a:lnSpc>
                <a:spcBef>
                  <a:spcPts val="0"/>
                </a:spcBef>
                <a:spcAft>
                  <a:spcPts val="0"/>
                </a:spcAft>
                <a:buNone/>
              </a:pPr>
              <a:r>
                <a:rPr lang="en-US" sz="3100" dirty="0">
                  <a:solidFill>
                    <a:schemeClr val="dk1"/>
                  </a:solidFill>
                </a:rPr>
                <a:t>For giving us the opportunity to visit, interact, and understand the challenges and strengths of specially abled children. Your efforts in empowering these young minds deeply inspired our project.</a:t>
              </a:r>
              <a:endParaRPr sz="5391" dirty="0">
                <a:solidFill>
                  <a:srgbClr val="32424A"/>
                </a:solidFill>
                <a:latin typeface="Inter"/>
                <a:ea typeface="Inter"/>
                <a:cs typeface="Inter"/>
                <a:sym typeface="Inter"/>
              </a:endParaRPr>
            </a:p>
          </p:txBody>
        </p:sp>
        <p:pic>
          <p:nvPicPr>
            <p:cNvPr id="251" name="Google Shape;251;g34a4f3d2744_0_69"/>
            <p:cNvPicPr preferRelativeResize="0"/>
            <p:nvPr/>
          </p:nvPicPr>
          <p:blipFill>
            <a:blip r:embed="rId3">
              <a:alphaModFix/>
            </a:blip>
            <a:stretch>
              <a:fillRect/>
            </a:stretch>
          </p:blipFill>
          <p:spPr>
            <a:xfrm>
              <a:off x="1777835" y="2257638"/>
              <a:ext cx="2617000" cy="2617000"/>
            </a:xfrm>
            <a:prstGeom prst="rect">
              <a:avLst/>
            </a:prstGeom>
            <a:noFill/>
            <a:ln>
              <a:noFill/>
            </a:ln>
          </p:spPr>
        </p:pic>
      </p:grpSp>
      <p:sp>
        <p:nvSpPr>
          <p:cNvPr id="252" name="Google Shape;252;g34a4f3d2744_0_69"/>
          <p:cNvSpPr txBox="1"/>
          <p:nvPr/>
        </p:nvSpPr>
        <p:spPr>
          <a:xfrm>
            <a:off x="6568312" y="5006873"/>
            <a:ext cx="5282100" cy="4324261"/>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SzPts val="1100"/>
              <a:buNone/>
            </a:pPr>
            <a:r>
              <a:rPr lang="en-US" sz="3200" b="1" dirty="0">
                <a:solidFill>
                  <a:schemeClr val="dk1"/>
                </a:solidFill>
              </a:rPr>
              <a:t>Sonam Meshram </a:t>
            </a:r>
            <a:endParaRPr sz="3200" b="1" dirty="0">
              <a:solidFill>
                <a:schemeClr val="dk1"/>
              </a:solidFill>
            </a:endParaRPr>
          </a:p>
          <a:p>
            <a:pPr marL="0" lvl="0" indent="0" algn="ctr" rtl="0">
              <a:spcBef>
                <a:spcPts val="0"/>
              </a:spcBef>
              <a:spcAft>
                <a:spcPts val="0"/>
              </a:spcAft>
              <a:buSzPts val="1100"/>
              <a:buNone/>
            </a:pPr>
            <a:r>
              <a:rPr lang="en-US" sz="3200" b="1" dirty="0">
                <a:solidFill>
                  <a:schemeClr val="dk1"/>
                </a:solidFill>
              </a:rPr>
              <a:t>Ma’am</a:t>
            </a:r>
            <a:endParaRPr sz="3200" b="1" dirty="0">
              <a:solidFill>
                <a:schemeClr val="dk1"/>
              </a:solidFill>
            </a:endParaRPr>
          </a:p>
          <a:p>
            <a:pPr marL="0" marR="0" lvl="0" indent="0" algn="just" rtl="0">
              <a:lnSpc>
                <a:spcPct val="100000"/>
              </a:lnSpc>
              <a:spcBef>
                <a:spcPts val="0"/>
              </a:spcBef>
              <a:spcAft>
                <a:spcPts val="0"/>
              </a:spcAft>
              <a:buNone/>
            </a:pPr>
            <a:r>
              <a:rPr lang="en-US" sz="3100" dirty="0">
                <a:solidFill>
                  <a:schemeClr val="dk1"/>
                </a:solidFill>
              </a:rPr>
              <a:t>For being our </a:t>
            </a:r>
            <a:r>
              <a:rPr lang="en-US" sz="3100" b="1" dirty="0">
                <a:solidFill>
                  <a:schemeClr val="dk1"/>
                </a:solidFill>
              </a:rPr>
              <a:t>mentor and guiding light</a:t>
            </a:r>
            <a:r>
              <a:rPr lang="en-US" sz="3100" dirty="0">
                <a:solidFill>
                  <a:schemeClr val="dk1"/>
                </a:solidFill>
              </a:rPr>
              <a:t> throughout this project. Your valuable insights, encouragement, and unwavering support helped us shape our ideas and present them with purpose.</a:t>
            </a:r>
            <a:endParaRPr sz="7391" dirty="0">
              <a:solidFill>
                <a:srgbClr val="32424A"/>
              </a:solidFill>
              <a:latin typeface="Inter"/>
              <a:ea typeface="Inter"/>
              <a:cs typeface="Inter"/>
              <a:sym typeface="Inter"/>
            </a:endParaRPr>
          </a:p>
        </p:txBody>
      </p:sp>
      <p:sp>
        <p:nvSpPr>
          <p:cNvPr id="253" name="Google Shape;253;g34a4f3d2744_0_69"/>
          <p:cNvSpPr txBox="1"/>
          <p:nvPr/>
        </p:nvSpPr>
        <p:spPr>
          <a:xfrm>
            <a:off x="12535425" y="4953025"/>
            <a:ext cx="5613000" cy="3447098"/>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SzPts val="1100"/>
              <a:buNone/>
            </a:pPr>
            <a:endParaRPr lang="en-US" sz="3200" b="1" dirty="0">
              <a:solidFill>
                <a:schemeClr val="dk1"/>
              </a:solidFill>
            </a:endParaRPr>
          </a:p>
          <a:p>
            <a:pPr marL="0" lvl="0" indent="0" algn="ctr" rtl="0">
              <a:spcBef>
                <a:spcPts val="0"/>
              </a:spcBef>
              <a:spcAft>
                <a:spcPts val="0"/>
              </a:spcAft>
              <a:buSzPts val="1100"/>
              <a:buNone/>
            </a:pPr>
            <a:r>
              <a:rPr lang="en-US" sz="3200" b="1" dirty="0">
                <a:solidFill>
                  <a:schemeClr val="dk1"/>
                </a:solidFill>
              </a:rPr>
              <a:t> Volunteers</a:t>
            </a:r>
            <a:endParaRPr sz="3200" dirty="0">
              <a:solidFill>
                <a:schemeClr val="dk1"/>
              </a:solidFill>
            </a:endParaRPr>
          </a:p>
          <a:p>
            <a:pPr marL="0" marR="0" lvl="0" indent="0" algn="just" rtl="0">
              <a:lnSpc>
                <a:spcPct val="100000"/>
              </a:lnSpc>
              <a:spcBef>
                <a:spcPts val="0"/>
              </a:spcBef>
              <a:spcAft>
                <a:spcPts val="0"/>
              </a:spcAft>
              <a:buNone/>
            </a:pPr>
            <a:r>
              <a:rPr lang="en-US" sz="3200" dirty="0">
                <a:solidFill>
                  <a:schemeClr val="dk1"/>
                </a:solidFill>
              </a:rPr>
              <a:t>For	assisting	with      arrangements, field visits, and documentation — your contributions were vital in bringing this project to life</a:t>
            </a:r>
            <a:r>
              <a:rPr lang="en-US" sz="3100" dirty="0">
                <a:solidFill>
                  <a:schemeClr val="dk1"/>
                </a:solidFill>
              </a:rPr>
              <a:t>.</a:t>
            </a:r>
            <a:endParaRPr sz="5200" b="1" dirty="0">
              <a:solidFill>
                <a:schemeClr val="dk1"/>
              </a:solidFill>
            </a:endParaRPr>
          </a:p>
        </p:txBody>
      </p:sp>
      <p:pic>
        <p:nvPicPr>
          <p:cNvPr id="254" name="Google Shape;254;g34a4f3d2744_0_69" title="photo_6323524614289998502_y.jpg"/>
          <p:cNvPicPr preferRelativeResize="0"/>
          <p:nvPr/>
        </p:nvPicPr>
        <p:blipFill rotWithShape="1">
          <a:blip r:embed="rId4">
            <a:alphaModFix/>
          </a:blip>
          <a:srcRect l="12671" t="19352" r="17588" b="36635"/>
          <a:stretch/>
        </p:blipFill>
        <p:spPr>
          <a:xfrm>
            <a:off x="13728990" y="2321513"/>
            <a:ext cx="2563200" cy="2625000"/>
          </a:xfrm>
          <a:prstGeom prst="ellipse">
            <a:avLst/>
          </a:prstGeom>
          <a:noFill/>
          <a:ln w="9525" cap="flat" cmpd="sng">
            <a:solidFill>
              <a:srgbClr val="000000"/>
            </a:solidFill>
            <a:prstDash val="solid"/>
            <a:round/>
            <a:headEnd type="none" w="sm" len="sm"/>
            <a:tailEnd type="none" w="sm" len="sm"/>
          </a:ln>
        </p:spPr>
      </p:pic>
      <p:pic>
        <p:nvPicPr>
          <p:cNvPr id="255" name="Google Shape;255;g34a4f3d2744_0_69" title="photo_6323524614289998507_x.jpg"/>
          <p:cNvPicPr preferRelativeResize="0"/>
          <p:nvPr/>
        </p:nvPicPr>
        <p:blipFill rotWithShape="1">
          <a:blip r:embed="rId5">
            <a:alphaModFix/>
          </a:blip>
          <a:srcRect b="24845"/>
          <a:stretch/>
        </p:blipFill>
        <p:spPr>
          <a:xfrm>
            <a:off x="8191125" y="2328025"/>
            <a:ext cx="2645400" cy="2625000"/>
          </a:xfrm>
          <a:prstGeom prst="ellipse">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Shape 259"/>
        <p:cNvGrpSpPr/>
        <p:nvPr/>
      </p:nvGrpSpPr>
      <p:grpSpPr>
        <a:xfrm>
          <a:off x="0" y="0"/>
          <a:ext cx="0" cy="0"/>
          <a:chOff x="0" y="0"/>
          <a:chExt cx="0" cy="0"/>
        </a:xfrm>
      </p:grpSpPr>
      <p:grpSp>
        <p:nvGrpSpPr>
          <p:cNvPr id="260" name="Google Shape;260;p10"/>
          <p:cNvGrpSpPr/>
          <p:nvPr/>
        </p:nvGrpSpPr>
        <p:grpSpPr>
          <a:xfrm>
            <a:off x="3823978" y="2485838"/>
            <a:ext cx="11026967" cy="4000162"/>
            <a:chOff x="0" y="-38100"/>
            <a:chExt cx="4083608" cy="1059421"/>
          </a:xfrm>
        </p:grpSpPr>
        <p:sp>
          <p:nvSpPr>
            <p:cNvPr id="261" name="Google Shape;261;p10"/>
            <p:cNvSpPr/>
            <p:nvPr/>
          </p:nvSpPr>
          <p:spPr>
            <a:xfrm>
              <a:off x="0" y="0"/>
              <a:ext cx="4083608" cy="1021321"/>
            </a:xfrm>
            <a:custGeom>
              <a:avLst/>
              <a:gdLst/>
              <a:ahLst/>
              <a:cxnLst/>
              <a:rect l="l" t="t" r="r" b="b"/>
              <a:pathLst>
                <a:path w="4083608" h="1021321" extrusionOk="0">
                  <a:moveTo>
                    <a:pt x="17574" y="0"/>
                  </a:moveTo>
                  <a:lnTo>
                    <a:pt x="4066035" y="0"/>
                  </a:lnTo>
                  <a:cubicBezTo>
                    <a:pt x="4075740" y="0"/>
                    <a:pt x="4083608" y="7868"/>
                    <a:pt x="4083608" y="17574"/>
                  </a:cubicBezTo>
                  <a:lnTo>
                    <a:pt x="4083608" y="1003747"/>
                  </a:lnTo>
                  <a:cubicBezTo>
                    <a:pt x="4083608" y="1013453"/>
                    <a:pt x="4075740" y="1021321"/>
                    <a:pt x="4066035" y="1021321"/>
                  </a:cubicBezTo>
                  <a:lnTo>
                    <a:pt x="17574" y="1021321"/>
                  </a:lnTo>
                  <a:cubicBezTo>
                    <a:pt x="7868" y="1021321"/>
                    <a:pt x="0" y="1013453"/>
                    <a:pt x="0" y="1003747"/>
                  </a:cubicBezTo>
                  <a:lnTo>
                    <a:pt x="0" y="17574"/>
                  </a:lnTo>
                  <a:cubicBezTo>
                    <a:pt x="0" y="7868"/>
                    <a:pt x="7868" y="0"/>
                    <a:pt x="17574" y="0"/>
                  </a:cubicBezTo>
                  <a:close/>
                </a:path>
              </a:pathLst>
            </a:custGeom>
            <a:solidFill>
              <a:srgbClr val="324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0"/>
            <p:cNvSpPr txBox="1"/>
            <p:nvPr/>
          </p:nvSpPr>
          <p:spPr>
            <a:xfrm>
              <a:off x="0" y="-38100"/>
              <a:ext cx="4083608" cy="1059421"/>
            </a:xfrm>
            <a:prstGeom prst="rect">
              <a:avLst/>
            </a:prstGeom>
            <a:noFill/>
            <a:ln>
              <a:noFill/>
            </a:ln>
          </p:spPr>
          <p:txBody>
            <a:bodyPr spcFirstLastPara="1" wrap="square" lIns="50125" tIns="50125" rIns="50125" bIns="50125"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3" name="Google Shape;263;p10"/>
          <p:cNvSpPr txBox="1"/>
          <p:nvPr/>
        </p:nvSpPr>
        <p:spPr>
          <a:xfrm>
            <a:off x="4923511" y="3042258"/>
            <a:ext cx="8827800" cy="3140700"/>
          </a:xfrm>
          <a:prstGeom prst="rect">
            <a:avLst/>
          </a:prstGeom>
          <a:noFill/>
          <a:ln>
            <a:noFill/>
          </a:ln>
        </p:spPr>
        <p:txBody>
          <a:bodyPr spcFirstLastPara="1" wrap="square" lIns="0" tIns="0" rIns="0" bIns="0" anchor="t" anchorCtr="0">
            <a:spAutoFit/>
          </a:bodyPr>
          <a:lstStyle/>
          <a:p>
            <a:pPr marL="0" marR="0" lvl="0" indent="0" algn="l" rtl="0">
              <a:lnSpc>
                <a:spcPct val="94001"/>
              </a:lnSpc>
              <a:spcBef>
                <a:spcPts val="0"/>
              </a:spcBef>
              <a:spcAft>
                <a:spcPts val="0"/>
              </a:spcAft>
              <a:buNone/>
            </a:pPr>
            <a:r>
              <a:rPr lang="en-US" sz="10853" b="0" i="0" u="none" strike="noStrike" cap="none">
                <a:solidFill>
                  <a:schemeClr val="lt1"/>
                </a:solidFill>
                <a:latin typeface="Times New Roman"/>
                <a:ea typeface="Times New Roman"/>
                <a:cs typeface="Times New Roman"/>
                <a:sym typeface="Times New Roman"/>
              </a:rPr>
              <a:t>Question and answer session</a:t>
            </a:r>
            <a:endParaRPr>
              <a:solidFill>
                <a:schemeClr val="lt1"/>
              </a:solidFill>
            </a:endParaRPr>
          </a:p>
        </p:txBody>
      </p:sp>
      <p:sp>
        <p:nvSpPr>
          <p:cNvPr id="264" name="Google Shape;264;p10"/>
          <p:cNvSpPr txBox="1"/>
          <p:nvPr/>
        </p:nvSpPr>
        <p:spPr>
          <a:xfrm>
            <a:off x="1488999" y="2485855"/>
            <a:ext cx="2650200" cy="215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a:p>
        </p:txBody>
      </p:sp>
      <p:sp>
        <p:nvSpPr>
          <p:cNvPr id="265" name="Google Shape;265;p10"/>
          <p:cNvSpPr/>
          <p:nvPr/>
        </p:nvSpPr>
        <p:spPr>
          <a:xfrm rot="10800000">
            <a:off x="8238894" y="1263224"/>
            <a:ext cx="1774153" cy="1774153"/>
          </a:xfrm>
          <a:custGeom>
            <a:avLst/>
            <a:gdLst/>
            <a:ahLst/>
            <a:cxnLst/>
            <a:rect l="l" t="t" r="r" b="b"/>
            <a:pathLst>
              <a:path w="1774153" h="1774153" extrusionOk="0">
                <a:moveTo>
                  <a:pt x="0" y="0"/>
                </a:moveTo>
                <a:lnTo>
                  <a:pt x="1774154" y="0"/>
                </a:lnTo>
                <a:lnTo>
                  <a:pt x="1774154" y="1774153"/>
                </a:lnTo>
                <a:lnTo>
                  <a:pt x="0" y="1774153"/>
                </a:lnTo>
                <a:lnTo>
                  <a:pt x="0" y="0"/>
                </a:lnTo>
                <a:close/>
              </a:path>
            </a:pathLst>
          </a:custGeom>
          <a:blipFill rotWithShape="1">
            <a:blip r:embed="rId3">
              <a:alphaModFix/>
            </a:blip>
            <a:stretch>
              <a:fillRect/>
            </a:stretch>
          </a:blipFill>
          <a:ln>
            <a:noFill/>
          </a:ln>
        </p:spPr>
      </p:sp>
      <p:grpSp>
        <p:nvGrpSpPr>
          <p:cNvPr id="266" name="Google Shape;266;p10"/>
          <p:cNvGrpSpPr/>
          <p:nvPr/>
        </p:nvGrpSpPr>
        <p:grpSpPr>
          <a:xfrm>
            <a:off x="10881059" y="7906072"/>
            <a:ext cx="6378241" cy="1361753"/>
            <a:chOff x="0" y="-38100"/>
            <a:chExt cx="1679866" cy="358651"/>
          </a:xfrm>
        </p:grpSpPr>
        <p:sp>
          <p:nvSpPr>
            <p:cNvPr id="267" name="Google Shape;267;p10"/>
            <p:cNvSpPr/>
            <p:nvPr/>
          </p:nvSpPr>
          <p:spPr>
            <a:xfrm>
              <a:off x="0" y="0"/>
              <a:ext cx="1679866" cy="320551"/>
            </a:xfrm>
            <a:custGeom>
              <a:avLst/>
              <a:gdLst/>
              <a:ahLst/>
              <a:cxnLst/>
              <a:rect l="l" t="t" r="r" b="b"/>
              <a:pathLst>
                <a:path w="1679866" h="320551" extrusionOk="0">
                  <a:moveTo>
                    <a:pt x="42483" y="0"/>
                  </a:moveTo>
                  <a:lnTo>
                    <a:pt x="1637383" y="0"/>
                  </a:lnTo>
                  <a:cubicBezTo>
                    <a:pt x="1660846" y="0"/>
                    <a:pt x="1679866" y="19020"/>
                    <a:pt x="1679866" y="42483"/>
                  </a:cubicBezTo>
                  <a:lnTo>
                    <a:pt x="1679866" y="278068"/>
                  </a:lnTo>
                  <a:cubicBezTo>
                    <a:pt x="1679866" y="289335"/>
                    <a:pt x="1675390" y="300141"/>
                    <a:pt x="1667423" y="308108"/>
                  </a:cubicBezTo>
                  <a:cubicBezTo>
                    <a:pt x="1659456" y="316075"/>
                    <a:pt x="1648650" y="320551"/>
                    <a:pt x="1637383" y="320551"/>
                  </a:cubicBezTo>
                  <a:lnTo>
                    <a:pt x="42483" y="320551"/>
                  </a:lnTo>
                  <a:cubicBezTo>
                    <a:pt x="19020" y="320551"/>
                    <a:pt x="0" y="301531"/>
                    <a:pt x="0" y="278068"/>
                  </a:cubicBezTo>
                  <a:lnTo>
                    <a:pt x="0" y="42483"/>
                  </a:lnTo>
                  <a:cubicBezTo>
                    <a:pt x="0" y="19020"/>
                    <a:pt x="19020" y="0"/>
                    <a:pt x="42483"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0"/>
            <p:cNvSpPr txBox="1"/>
            <p:nvPr/>
          </p:nvSpPr>
          <p:spPr>
            <a:xfrm>
              <a:off x="0" y="-38100"/>
              <a:ext cx="1679866" cy="358651"/>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9" name="Google Shape;269;p10"/>
          <p:cNvSpPr txBox="1"/>
          <p:nvPr/>
        </p:nvSpPr>
        <p:spPr>
          <a:xfrm>
            <a:off x="11392042" y="8483868"/>
            <a:ext cx="5356200" cy="215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Shape 89"/>
        <p:cNvGrpSpPr/>
        <p:nvPr/>
      </p:nvGrpSpPr>
      <p:grpSpPr>
        <a:xfrm>
          <a:off x="0" y="0"/>
          <a:ext cx="0" cy="0"/>
          <a:chOff x="0" y="0"/>
          <a:chExt cx="0" cy="0"/>
        </a:xfrm>
      </p:grpSpPr>
      <p:grpSp>
        <p:nvGrpSpPr>
          <p:cNvPr id="90" name="Google Shape;90;g34ada1685d0_0_6"/>
          <p:cNvGrpSpPr/>
          <p:nvPr/>
        </p:nvGrpSpPr>
        <p:grpSpPr>
          <a:xfrm>
            <a:off x="17485125" y="-277225"/>
            <a:ext cx="2594375" cy="10564216"/>
            <a:chOff x="0" y="-38100"/>
            <a:chExt cx="1184700" cy="3205649"/>
          </a:xfrm>
        </p:grpSpPr>
        <p:sp>
          <p:nvSpPr>
            <p:cNvPr id="91" name="Google Shape;91;g34ada1685d0_0_6"/>
            <p:cNvSpPr/>
            <p:nvPr/>
          </p:nvSpPr>
          <p:spPr>
            <a:xfrm>
              <a:off x="0" y="0"/>
              <a:ext cx="1184596" cy="3167549"/>
            </a:xfrm>
            <a:custGeom>
              <a:avLst/>
              <a:gdLst/>
              <a:ahLst/>
              <a:cxnLst/>
              <a:rect l="l" t="t" r="r" b="b"/>
              <a:pathLst>
                <a:path w="1184596" h="3167549" extrusionOk="0">
                  <a:moveTo>
                    <a:pt x="56802" y="0"/>
                  </a:moveTo>
                  <a:lnTo>
                    <a:pt x="1127794" y="0"/>
                  </a:lnTo>
                  <a:cubicBezTo>
                    <a:pt x="1159165" y="0"/>
                    <a:pt x="1184596" y="25431"/>
                    <a:pt x="1184596" y="56802"/>
                  </a:cubicBezTo>
                  <a:lnTo>
                    <a:pt x="1184596" y="3110747"/>
                  </a:lnTo>
                  <a:cubicBezTo>
                    <a:pt x="1184596" y="3125812"/>
                    <a:pt x="1178612" y="3140260"/>
                    <a:pt x="1167960" y="3150913"/>
                  </a:cubicBezTo>
                  <a:cubicBezTo>
                    <a:pt x="1157307" y="3161565"/>
                    <a:pt x="1142859" y="3167549"/>
                    <a:pt x="1127794" y="3167549"/>
                  </a:cubicBezTo>
                  <a:lnTo>
                    <a:pt x="56802" y="3167549"/>
                  </a:lnTo>
                  <a:cubicBezTo>
                    <a:pt x="25431" y="3167549"/>
                    <a:pt x="0" y="3142118"/>
                    <a:pt x="0" y="3110747"/>
                  </a:cubicBezTo>
                  <a:lnTo>
                    <a:pt x="0" y="56802"/>
                  </a:lnTo>
                  <a:cubicBezTo>
                    <a:pt x="0" y="41737"/>
                    <a:pt x="5985" y="27290"/>
                    <a:pt x="16637" y="16637"/>
                  </a:cubicBezTo>
                  <a:cubicBezTo>
                    <a:pt x="27290" y="5985"/>
                    <a:pt x="41737" y="0"/>
                    <a:pt x="56802" y="0"/>
                  </a:cubicBezTo>
                  <a:close/>
                </a:path>
              </a:pathLst>
            </a:custGeom>
            <a:solidFill>
              <a:srgbClr val="324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g34ada1685d0_0_6"/>
            <p:cNvSpPr txBox="1"/>
            <p:nvPr/>
          </p:nvSpPr>
          <p:spPr>
            <a:xfrm>
              <a:off x="0" y="-38100"/>
              <a:ext cx="1184700" cy="3205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93" name="Google Shape;93;g34ada1685d0_0_6"/>
          <p:cNvCxnSpPr/>
          <p:nvPr/>
        </p:nvCxnSpPr>
        <p:spPr>
          <a:xfrm>
            <a:off x="6182350" y="962600"/>
            <a:ext cx="7816800" cy="0"/>
          </a:xfrm>
          <a:prstGeom prst="straightConnector1">
            <a:avLst/>
          </a:prstGeom>
          <a:noFill/>
          <a:ln w="19050" cap="flat" cmpd="sng">
            <a:solidFill>
              <a:srgbClr val="32424A"/>
            </a:solidFill>
            <a:prstDash val="solid"/>
            <a:round/>
            <a:headEnd type="none" w="sm" len="sm"/>
            <a:tailEnd type="none" w="sm" len="sm"/>
          </a:ln>
        </p:spPr>
      </p:cxnSp>
      <p:sp>
        <p:nvSpPr>
          <p:cNvPr id="94" name="Google Shape;94;g34ada1685d0_0_6"/>
          <p:cNvSpPr txBox="1"/>
          <p:nvPr/>
        </p:nvSpPr>
        <p:spPr>
          <a:xfrm>
            <a:off x="1113363" y="1639918"/>
            <a:ext cx="7503600" cy="694500"/>
          </a:xfrm>
          <a:prstGeom prst="rect">
            <a:avLst/>
          </a:prstGeom>
          <a:noFill/>
          <a:ln>
            <a:noFill/>
          </a:ln>
        </p:spPr>
        <p:txBody>
          <a:bodyPr spcFirstLastPara="1" wrap="square" lIns="0" tIns="0" rIns="0" bIns="0" anchor="t" anchorCtr="0">
            <a:noAutofit/>
          </a:bodyPr>
          <a:lstStyle/>
          <a:p>
            <a:pPr marL="457200" marR="0" lvl="0" indent="-533400" algn="l" rtl="0">
              <a:lnSpc>
                <a:spcPct val="94004"/>
              </a:lnSpc>
              <a:spcBef>
                <a:spcPts val="0"/>
              </a:spcBef>
              <a:spcAft>
                <a:spcPts val="0"/>
              </a:spcAft>
              <a:buSzPts val="4800"/>
              <a:buFont typeface="Times New Roman"/>
              <a:buChar char="➔"/>
            </a:pPr>
            <a:r>
              <a:rPr lang="en-US" sz="4800">
                <a:latin typeface="Times New Roman"/>
                <a:ea typeface="Times New Roman"/>
                <a:cs typeface="Times New Roman"/>
                <a:sym typeface="Times New Roman"/>
              </a:rPr>
              <a:t>Purpose of the Project</a:t>
            </a:r>
            <a:endParaRPr sz="4800">
              <a:latin typeface="Times New Roman"/>
              <a:ea typeface="Times New Roman"/>
              <a:cs typeface="Times New Roman"/>
              <a:sym typeface="Times New Roman"/>
            </a:endParaRPr>
          </a:p>
          <a:p>
            <a:pPr marL="457200" marR="0" lvl="0" indent="0" algn="l" rtl="0">
              <a:lnSpc>
                <a:spcPct val="94004"/>
              </a:lnSpc>
              <a:spcBef>
                <a:spcPts val="0"/>
              </a:spcBef>
              <a:spcAft>
                <a:spcPts val="0"/>
              </a:spcAft>
              <a:buNone/>
            </a:pPr>
            <a:endParaRPr sz="4800">
              <a:latin typeface="Times New Roman"/>
              <a:ea typeface="Times New Roman"/>
              <a:cs typeface="Times New Roman"/>
              <a:sym typeface="Times New Roman"/>
            </a:endParaRPr>
          </a:p>
        </p:txBody>
      </p:sp>
      <p:sp>
        <p:nvSpPr>
          <p:cNvPr id="95" name="Google Shape;95;g34ada1685d0_0_6"/>
          <p:cNvSpPr txBox="1"/>
          <p:nvPr/>
        </p:nvSpPr>
        <p:spPr>
          <a:xfrm>
            <a:off x="1833800" y="2652175"/>
            <a:ext cx="15485100" cy="1292662"/>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None/>
            </a:pPr>
            <a:r>
              <a:rPr lang="en-US" sz="2800" dirty="0">
                <a:solidFill>
                  <a:srgbClr val="444444"/>
                </a:solidFill>
              </a:rPr>
              <a:t>The initiative aims to build a safe, user-friendly platform connecting donors with children with special needs. This platform enables individuals and organizations to donate money, items, or services to improve opportunities and quality of life for children with special needs.</a:t>
            </a:r>
            <a:endParaRPr sz="3200" dirty="0"/>
          </a:p>
        </p:txBody>
      </p:sp>
      <p:grpSp>
        <p:nvGrpSpPr>
          <p:cNvPr id="96" name="Google Shape;96;g34ada1685d0_0_6"/>
          <p:cNvGrpSpPr/>
          <p:nvPr/>
        </p:nvGrpSpPr>
        <p:grpSpPr>
          <a:xfrm>
            <a:off x="485412" y="405687"/>
            <a:ext cx="4173290" cy="941159"/>
            <a:chOff x="485462" y="1390887"/>
            <a:chExt cx="4173290" cy="941159"/>
          </a:xfrm>
        </p:grpSpPr>
        <p:grpSp>
          <p:nvGrpSpPr>
            <p:cNvPr id="97" name="Google Shape;97;g34ada1685d0_0_6"/>
            <p:cNvGrpSpPr/>
            <p:nvPr/>
          </p:nvGrpSpPr>
          <p:grpSpPr>
            <a:xfrm>
              <a:off x="485462" y="1390887"/>
              <a:ext cx="4173290" cy="941159"/>
              <a:chOff x="-239872" y="-38100"/>
              <a:chExt cx="1231822" cy="277800"/>
            </a:xfrm>
          </p:grpSpPr>
          <p:sp>
            <p:nvSpPr>
              <p:cNvPr id="98" name="Google Shape;98;g34ada1685d0_0_6"/>
              <p:cNvSpPr/>
              <p:nvPr/>
            </p:nvSpPr>
            <p:spPr>
              <a:xfrm>
                <a:off x="-239872" y="-19049"/>
                <a:ext cx="1231822" cy="239586"/>
              </a:xfrm>
              <a:custGeom>
                <a:avLst/>
                <a:gdLst/>
                <a:ahLst/>
                <a:cxnLst/>
                <a:rect l="l" t="t" r="r" b="b"/>
                <a:pathLst>
                  <a:path w="1231822" h="239586" extrusionOk="0">
                    <a:moveTo>
                      <a:pt x="96465" y="0"/>
                    </a:moveTo>
                    <a:lnTo>
                      <a:pt x="1135357" y="0"/>
                    </a:lnTo>
                    <a:cubicBezTo>
                      <a:pt x="1160941" y="0"/>
                      <a:pt x="1185477" y="10163"/>
                      <a:pt x="1203568" y="28254"/>
                    </a:cubicBezTo>
                    <a:cubicBezTo>
                      <a:pt x="1221658" y="46344"/>
                      <a:pt x="1231822" y="70881"/>
                      <a:pt x="1231822" y="96465"/>
                    </a:cubicBezTo>
                    <a:lnTo>
                      <a:pt x="1231822" y="143122"/>
                    </a:lnTo>
                    <a:cubicBezTo>
                      <a:pt x="1231822" y="168706"/>
                      <a:pt x="1221658" y="193242"/>
                      <a:pt x="1203568" y="211332"/>
                    </a:cubicBezTo>
                    <a:cubicBezTo>
                      <a:pt x="1185477" y="229423"/>
                      <a:pt x="1160941" y="239586"/>
                      <a:pt x="1135357" y="239586"/>
                    </a:cubicBezTo>
                    <a:lnTo>
                      <a:pt x="96465" y="239586"/>
                    </a:lnTo>
                    <a:cubicBezTo>
                      <a:pt x="43189" y="239586"/>
                      <a:pt x="0" y="196398"/>
                      <a:pt x="0" y="143122"/>
                    </a:cubicBezTo>
                    <a:lnTo>
                      <a:pt x="0" y="96465"/>
                    </a:lnTo>
                    <a:cubicBezTo>
                      <a:pt x="0" y="70881"/>
                      <a:pt x="10163" y="46344"/>
                      <a:pt x="28254" y="28254"/>
                    </a:cubicBezTo>
                    <a:cubicBezTo>
                      <a:pt x="46344" y="10163"/>
                      <a:pt x="70881" y="0"/>
                      <a:pt x="96465" y="0"/>
                    </a:cubicBezTo>
                    <a:close/>
                  </a:path>
                </a:pathLst>
              </a:custGeom>
              <a:solidFill>
                <a:srgbClr val="E4E4E4"/>
              </a:solidFill>
              <a:ln w="19050" cap="rnd" cmpd="sng">
                <a:solidFill>
                  <a:srgbClr val="32424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g34ada1685d0_0_6"/>
              <p:cNvSpPr txBox="1"/>
              <p:nvPr/>
            </p:nvSpPr>
            <p:spPr>
              <a:xfrm>
                <a:off x="-239861" y="-38100"/>
                <a:ext cx="1231800" cy="277800"/>
              </a:xfrm>
              <a:prstGeom prst="rect">
                <a:avLst/>
              </a:prstGeom>
              <a:noFill/>
              <a:ln>
                <a:noFill/>
              </a:ln>
            </p:spPr>
            <p:txBody>
              <a:bodyPr spcFirstLastPara="1" wrap="square" lIns="50075" tIns="50075" rIns="50075" bIns="50075"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0" name="Google Shape;100;g34ada1685d0_0_6"/>
            <p:cNvSpPr txBox="1"/>
            <p:nvPr/>
          </p:nvSpPr>
          <p:spPr>
            <a:xfrm>
              <a:off x="1079010" y="1640469"/>
              <a:ext cx="2986200" cy="441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3768" b="1">
                  <a:solidFill>
                    <a:srgbClr val="32424A"/>
                  </a:solidFill>
                  <a:latin typeface="Inter"/>
                  <a:ea typeface="Inter"/>
                  <a:cs typeface="Inter"/>
                  <a:sym typeface="Inter"/>
                </a:rPr>
                <a:t>Introduction</a:t>
              </a:r>
              <a:endParaRPr sz="2300" b="1"/>
            </a:p>
          </p:txBody>
        </p:sp>
      </p:grpSp>
      <p:sp>
        <p:nvSpPr>
          <p:cNvPr id="101" name="Google Shape;101;g34ada1685d0_0_6"/>
          <p:cNvSpPr txBox="1"/>
          <p:nvPr/>
        </p:nvSpPr>
        <p:spPr>
          <a:xfrm>
            <a:off x="1113375" y="4216745"/>
            <a:ext cx="12364200" cy="1389000"/>
          </a:xfrm>
          <a:prstGeom prst="rect">
            <a:avLst/>
          </a:prstGeom>
          <a:noFill/>
          <a:ln>
            <a:noFill/>
          </a:ln>
        </p:spPr>
        <p:txBody>
          <a:bodyPr spcFirstLastPara="1" wrap="square" lIns="0" tIns="0" rIns="0" bIns="0" anchor="t" anchorCtr="0">
            <a:spAutoFit/>
          </a:bodyPr>
          <a:lstStyle/>
          <a:p>
            <a:pPr marL="457200" marR="0" lvl="0" indent="-533400" algn="l" rtl="0">
              <a:lnSpc>
                <a:spcPct val="94004"/>
              </a:lnSpc>
              <a:spcBef>
                <a:spcPts val="0"/>
              </a:spcBef>
              <a:spcAft>
                <a:spcPts val="0"/>
              </a:spcAft>
              <a:buSzPts val="4800"/>
              <a:buFont typeface="Times New Roman"/>
              <a:buChar char="➔"/>
            </a:pPr>
            <a:r>
              <a:rPr lang="en-US" sz="4800">
                <a:latin typeface="Times New Roman"/>
                <a:ea typeface="Times New Roman"/>
                <a:cs typeface="Times New Roman"/>
                <a:sym typeface="Times New Roman"/>
              </a:rPr>
              <a:t>Why this Community/Organization was Chosen</a:t>
            </a:r>
            <a:endParaRPr sz="4800">
              <a:latin typeface="Times New Roman"/>
              <a:ea typeface="Times New Roman"/>
              <a:cs typeface="Times New Roman"/>
              <a:sym typeface="Times New Roman"/>
            </a:endParaRPr>
          </a:p>
          <a:p>
            <a:pPr marL="457200" marR="0" lvl="0" indent="0" algn="l" rtl="0">
              <a:lnSpc>
                <a:spcPct val="94004"/>
              </a:lnSpc>
              <a:spcBef>
                <a:spcPts val="0"/>
              </a:spcBef>
              <a:spcAft>
                <a:spcPts val="0"/>
              </a:spcAft>
              <a:buNone/>
            </a:pPr>
            <a:endParaRPr sz="4800">
              <a:latin typeface="Times New Roman"/>
              <a:ea typeface="Times New Roman"/>
              <a:cs typeface="Times New Roman"/>
              <a:sym typeface="Times New Roman"/>
            </a:endParaRPr>
          </a:p>
        </p:txBody>
      </p:sp>
      <p:sp>
        <p:nvSpPr>
          <p:cNvPr id="102" name="Google Shape;102;g34ada1685d0_0_6"/>
          <p:cNvSpPr txBox="1"/>
          <p:nvPr/>
        </p:nvSpPr>
        <p:spPr>
          <a:xfrm>
            <a:off x="1833800" y="5105150"/>
            <a:ext cx="15485100" cy="2569934"/>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1100"/>
              <a:buFont typeface="Arial"/>
              <a:buNone/>
            </a:pPr>
            <a:r>
              <a:rPr lang="en-US" sz="2800" dirty="0">
                <a:solidFill>
                  <a:srgbClr val="444444"/>
                </a:solidFill>
              </a:rPr>
              <a:t>We decided to focus on children with special needs after visiting a workshop for mentally challenged students. This visit was impactful, as we saw children learning essential skills like crafts, vocational tasks, and personal care, fostering their independence and dignity.</a:t>
            </a:r>
            <a:endParaRPr sz="2800" dirty="0">
              <a:solidFill>
                <a:srgbClr val="444444"/>
              </a:solidFill>
            </a:endParaRPr>
          </a:p>
          <a:p>
            <a:pPr marL="0" lvl="0" indent="457200" algn="l" rtl="0">
              <a:spcBef>
                <a:spcPts val="0"/>
              </a:spcBef>
              <a:spcAft>
                <a:spcPts val="0"/>
              </a:spcAft>
              <a:buClr>
                <a:schemeClr val="dk1"/>
              </a:buClr>
              <a:buSzPts val="1100"/>
              <a:buFont typeface="Arial"/>
              <a:buNone/>
            </a:pPr>
            <a:r>
              <a:rPr lang="en-US" sz="2800" dirty="0">
                <a:solidFill>
                  <a:srgbClr val="444444"/>
                </a:solidFill>
              </a:rPr>
              <a:t>Though commendable, these institutions often face shortages in funding, resources, and recognition. This motivated us to create a solution that directly supports them.</a:t>
            </a:r>
            <a:endParaRPr sz="2800" dirty="0">
              <a:solidFill>
                <a:srgbClr val="444444"/>
              </a:solidFill>
            </a:endParaRPr>
          </a:p>
          <a:p>
            <a:pPr marL="0" marR="0" lvl="0" indent="0" algn="l" rtl="0">
              <a:lnSpc>
                <a:spcPct val="100000"/>
              </a:lnSpc>
              <a:spcBef>
                <a:spcPts val="0"/>
              </a:spcBef>
              <a:spcAft>
                <a:spcPts val="0"/>
              </a:spcAft>
              <a:buNone/>
            </a:pPr>
            <a:endParaRPr sz="2700" dirty="0">
              <a:solidFill>
                <a:srgbClr val="444444"/>
              </a:solidFill>
            </a:endParaRPr>
          </a:p>
        </p:txBody>
      </p:sp>
      <p:sp>
        <p:nvSpPr>
          <p:cNvPr id="103" name="Google Shape;103;g34ada1685d0_0_6"/>
          <p:cNvSpPr txBox="1"/>
          <p:nvPr/>
        </p:nvSpPr>
        <p:spPr>
          <a:xfrm>
            <a:off x="1113363" y="7488068"/>
            <a:ext cx="7503600" cy="694500"/>
          </a:xfrm>
          <a:prstGeom prst="rect">
            <a:avLst/>
          </a:prstGeom>
          <a:noFill/>
          <a:ln>
            <a:noFill/>
          </a:ln>
        </p:spPr>
        <p:txBody>
          <a:bodyPr spcFirstLastPara="1" wrap="square" lIns="0" tIns="0" rIns="0" bIns="0" anchor="t" anchorCtr="0">
            <a:noAutofit/>
          </a:bodyPr>
          <a:lstStyle/>
          <a:p>
            <a:pPr marL="457200" lvl="0" indent="-533400" algn="l" rtl="0">
              <a:lnSpc>
                <a:spcPct val="115000"/>
              </a:lnSpc>
              <a:spcBef>
                <a:spcPts val="0"/>
              </a:spcBef>
              <a:spcAft>
                <a:spcPts val="0"/>
              </a:spcAft>
              <a:buSzPts val="4800"/>
              <a:buFont typeface="Times New Roman"/>
              <a:buChar char="➔"/>
            </a:pPr>
            <a:r>
              <a:rPr lang="en-US" sz="4800">
                <a:solidFill>
                  <a:schemeClr val="dk1"/>
                </a:solidFill>
              </a:rPr>
              <a:t>Objectives of the visit</a:t>
            </a:r>
            <a:endParaRPr sz="4800">
              <a:latin typeface="Times New Roman"/>
              <a:ea typeface="Times New Roman"/>
              <a:cs typeface="Times New Roman"/>
              <a:sym typeface="Times New Roman"/>
            </a:endParaRPr>
          </a:p>
          <a:p>
            <a:pPr marL="457200" marR="0" lvl="0" indent="0" algn="l" rtl="0">
              <a:lnSpc>
                <a:spcPct val="94004"/>
              </a:lnSpc>
              <a:spcBef>
                <a:spcPts val="1200"/>
              </a:spcBef>
              <a:spcAft>
                <a:spcPts val="0"/>
              </a:spcAft>
              <a:buNone/>
            </a:pPr>
            <a:endParaRPr sz="4800">
              <a:latin typeface="Times New Roman"/>
              <a:ea typeface="Times New Roman"/>
              <a:cs typeface="Times New Roman"/>
              <a:sym typeface="Times New Roman"/>
            </a:endParaRPr>
          </a:p>
        </p:txBody>
      </p:sp>
      <p:sp>
        <p:nvSpPr>
          <p:cNvPr id="104" name="Google Shape;104;g34ada1685d0_0_6"/>
          <p:cNvSpPr txBox="1"/>
          <p:nvPr/>
        </p:nvSpPr>
        <p:spPr>
          <a:xfrm>
            <a:off x="1833800" y="8342775"/>
            <a:ext cx="15485100" cy="172354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800" dirty="0">
                <a:solidFill>
                  <a:srgbClr val="444444"/>
                </a:solidFill>
              </a:rPr>
              <a:t>To explore the challenges of specially abled children and their support </a:t>
            </a:r>
            <a:r>
              <a:rPr lang="en-US" sz="2800" dirty="0" err="1">
                <a:solidFill>
                  <a:srgbClr val="444444"/>
                </a:solidFill>
              </a:rPr>
              <a:t>institutions.To</a:t>
            </a:r>
            <a:r>
              <a:rPr lang="en-US" sz="2800" dirty="0">
                <a:solidFill>
                  <a:srgbClr val="444444"/>
                </a:solidFill>
              </a:rPr>
              <a:t> assess how skill-based learning fosters self-</a:t>
            </a:r>
            <a:r>
              <a:rPr lang="en-US" sz="2800" dirty="0" err="1">
                <a:solidFill>
                  <a:srgbClr val="444444"/>
                </a:solidFill>
              </a:rPr>
              <a:t>reliance.Identifying</a:t>
            </a:r>
            <a:r>
              <a:rPr lang="en-US" sz="2800" dirty="0">
                <a:solidFill>
                  <a:srgbClr val="444444"/>
                </a:solidFill>
              </a:rPr>
              <a:t> how donations, whether monetary or material, directly enhance facilities and personal </a:t>
            </a:r>
            <a:r>
              <a:rPr lang="en-US" sz="2800" dirty="0" err="1">
                <a:solidFill>
                  <a:srgbClr val="444444"/>
                </a:solidFill>
              </a:rPr>
              <a:t>growth.To</a:t>
            </a:r>
            <a:r>
              <a:rPr lang="en-US" sz="2800" dirty="0">
                <a:solidFill>
                  <a:srgbClr val="444444"/>
                </a:solidFill>
              </a:rPr>
              <a:t> securely and transparently link donors with communities.</a:t>
            </a:r>
            <a:endParaRPr sz="2800" dirty="0">
              <a:solidFill>
                <a:srgbClr val="444444"/>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Shape 108"/>
        <p:cNvGrpSpPr/>
        <p:nvPr/>
      </p:nvGrpSpPr>
      <p:grpSpPr>
        <a:xfrm>
          <a:off x="0" y="0"/>
          <a:ext cx="0" cy="0"/>
          <a:chOff x="0" y="0"/>
          <a:chExt cx="0" cy="0"/>
        </a:xfrm>
      </p:grpSpPr>
      <p:grpSp>
        <p:nvGrpSpPr>
          <p:cNvPr id="109" name="Google Shape;109;p3"/>
          <p:cNvGrpSpPr/>
          <p:nvPr/>
        </p:nvGrpSpPr>
        <p:grpSpPr>
          <a:xfrm>
            <a:off x="17485125" y="-277225"/>
            <a:ext cx="2594149" cy="10564216"/>
            <a:chOff x="0" y="-38100"/>
            <a:chExt cx="1184597" cy="3205649"/>
          </a:xfrm>
        </p:grpSpPr>
        <p:sp>
          <p:nvSpPr>
            <p:cNvPr id="110" name="Google Shape;110;p3"/>
            <p:cNvSpPr/>
            <p:nvPr/>
          </p:nvSpPr>
          <p:spPr>
            <a:xfrm>
              <a:off x="0" y="0"/>
              <a:ext cx="1184596" cy="3167549"/>
            </a:xfrm>
            <a:custGeom>
              <a:avLst/>
              <a:gdLst/>
              <a:ahLst/>
              <a:cxnLst/>
              <a:rect l="l" t="t" r="r" b="b"/>
              <a:pathLst>
                <a:path w="1184596" h="3167549" extrusionOk="0">
                  <a:moveTo>
                    <a:pt x="56802" y="0"/>
                  </a:moveTo>
                  <a:lnTo>
                    <a:pt x="1127794" y="0"/>
                  </a:lnTo>
                  <a:cubicBezTo>
                    <a:pt x="1159165" y="0"/>
                    <a:pt x="1184596" y="25431"/>
                    <a:pt x="1184596" y="56802"/>
                  </a:cubicBezTo>
                  <a:lnTo>
                    <a:pt x="1184596" y="3110747"/>
                  </a:lnTo>
                  <a:cubicBezTo>
                    <a:pt x="1184596" y="3125812"/>
                    <a:pt x="1178612" y="3140260"/>
                    <a:pt x="1167960" y="3150913"/>
                  </a:cubicBezTo>
                  <a:cubicBezTo>
                    <a:pt x="1157307" y="3161565"/>
                    <a:pt x="1142859" y="3167549"/>
                    <a:pt x="1127794" y="3167549"/>
                  </a:cubicBezTo>
                  <a:lnTo>
                    <a:pt x="56802" y="3167549"/>
                  </a:lnTo>
                  <a:cubicBezTo>
                    <a:pt x="25431" y="3167549"/>
                    <a:pt x="0" y="3142118"/>
                    <a:pt x="0" y="3110747"/>
                  </a:cubicBezTo>
                  <a:lnTo>
                    <a:pt x="0" y="56802"/>
                  </a:lnTo>
                  <a:cubicBezTo>
                    <a:pt x="0" y="41737"/>
                    <a:pt x="5985" y="27290"/>
                    <a:pt x="16637" y="16637"/>
                  </a:cubicBezTo>
                  <a:cubicBezTo>
                    <a:pt x="27290" y="5985"/>
                    <a:pt x="41737" y="0"/>
                    <a:pt x="56802" y="0"/>
                  </a:cubicBezTo>
                  <a:close/>
                </a:path>
              </a:pathLst>
            </a:custGeom>
            <a:solidFill>
              <a:srgbClr val="324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txBox="1"/>
            <p:nvPr/>
          </p:nvSpPr>
          <p:spPr>
            <a:xfrm>
              <a:off x="0" y="-38100"/>
              <a:ext cx="1184597" cy="320564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12" name="Google Shape;112;p3"/>
          <p:cNvCxnSpPr/>
          <p:nvPr/>
        </p:nvCxnSpPr>
        <p:spPr>
          <a:xfrm>
            <a:off x="6182350" y="962600"/>
            <a:ext cx="7816800" cy="0"/>
          </a:xfrm>
          <a:prstGeom prst="straightConnector1">
            <a:avLst/>
          </a:prstGeom>
          <a:noFill/>
          <a:ln w="19050" cap="flat" cmpd="sng">
            <a:solidFill>
              <a:srgbClr val="32424A"/>
            </a:solidFill>
            <a:prstDash val="solid"/>
            <a:round/>
            <a:headEnd type="none" w="sm" len="sm"/>
            <a:tailEnd type="none" w="sm" len="sm"/>
          </a:ln>
        </p:spPr>
      </p:cxnSp>
      <p:sp>
        <p:nvSpPr>
          <p:cNvPr id="113" name="Google Shape;113;p3"/>
          <p:cNvSpPr txBox="1"/>
          <p:nvPr/>
        </p:nvSpPr>
        <p:spPr>
          <a:xfrm>
            <a:off x="1833800" y="2652175"/>
            <a:ext cx="15485100" cy="446400"/>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None/>
            </a:pPr>
            <a:endParaRPr sz="2900"/>
          </a:p>
        </p:txBody>
      </p:sp>
      <p:grpSp>
        <p:nvGrpSpPr>
          <p:cNvPr id="114" name="Google Shape;114;p3"/>
          <p:cNvGrpSpPr/>
          <p:nvPr/>
        </p:nvGrpSpPr>
        <p:grpSpPr>
          <a:xfrm>
            <a:off x="448836" y="645600"/>
            <a:ext cx="4173290" cy="941159"/>
            <a:chOff x="485462" y="1390887"/>
            <a:chExt cx="4173290" cy="941159"/>
          </a:xfrm>
        </p:grpSpPr>
        <p:grpSp>
          <p:nvGrpSpPr>
            <p:cNvPr id="115" name="Google Shape;115;p3"/>
            <p:cNvGrpSpPr/>
            <p:nvPr/>
          </p:nvGrpSpPr>
          <p:grpSpPr>
            <a:xfrm>
              <a:off x="485462" y="1390887"/>
              <a:ext cx="4173290" cy="941159"/>
              <a:chOff x="-239872" y="-38100"/>
              <a:chExt cx="1231822" cy="277800"/>
            </a:xfrm>
          </p:grpSpPr>
          <p:sp>
            <p:nvSpPr>
              <p:cNvPr id="116" name="Google Shape;116;p3"/>
              <p:cNvSpPr/>
              <p:nvPr/>
            </p:nvSpPr>
            <p:spPr>
              <a:xfrm>
                <a:off x="-239872" y="-19049"/>
                <a:ext cx="1231822" cy="239586"/>
              </a:xfrm>
              <a:custGeom>
                <a:avLst/>
                <a:gdLst/>
                <a:ahLst/>
                <a:cxnLst/>
                <a:rect l="l" t="t" r="r" b="b"/>
                <a:pathLst>
                  <a:path w="1231822" h="239586" extrusionOk="0">
                    <a:moveTo>
                      <a:pt x="96465" y="0"/>
                    </a:moveTo>
                    <a:lnTo>
                      <a:pt x="1135357" y="0"/>
                    </a:lnTo>
                    <a:cubicBezTo>
                      <a:pt x="1160941" y="0"/>
                      <a:pt x="1185477" y="10163"/>
                      <a:pt x="1203568" y="28254"/>
                    </a:cubicBezTo>
                    <a:cubicBezTo>
                      <a:pt x="1221658" y="46344"/>
                      <a:pt x="1231822" y="70881"/>
                      <a:pt x="1231822" y="96465"/>
                    </a:cubicBezTo>
                    <a:lnTo>
                      <a:pt x="1231822" y="143122"/>
                    </a:lnTo>
                    <a:cubicBezTo>
                      <a:pt x="1231822" y="168706"/>
                      <a:pt x="1221658" y="193242"/>
                      <a:pt x="1203568" y="211332"/>
                    </a:cubicBezTo>
                    <a:cubicBezTo>
                      <a:pt x="1185477" y="229423"/>
                      <a:pt x="1160941" y="239586"/>
                      <a:pt x="1135357" y="239586"/>
                    </a:cubicBezTo>
                    <a:lnTo>
                      <a:pt x="96465" y="239586"/>
                    </a:lnTo>
                    <a:cubicBezTo>
                      <a:pt x="43189" y="239586"/>
                      <a:pt x="0" y="196398"/>
                      <a:pt x="0" y="143122"/>
                    </a:cubicBezTo>
                    <a:lnTo>
                      <a:pt x="0" y="96465"/>
                    </a:lnTo>
                    <a:cubicBezTo>
                      <a:pt x="0" y="70881"/>
                      <a:pt x="10163" y="46344"/>
                      <a:pt x="28254" y="28254"/>
                    </a:cubicBezTo>
                    <a:cubicBezTo>
                      <a:pt x="46344" y="10163"/>
                      <a:pt x="70881" y="0"/>
                      <a:pt x="96465" y="0"/>
                    </a:cubicBezTo>
                    <a:close/>
                  </a:path>
                </a:pathLst>
              </a:custGeom>
              <a:solidFill>
                <a:srgbClr val="E4E4E4"/>
              </a:solidFill>
              <a:ln w="19050" cap="rnd" cmpd="sng">
                <a:solidFill>
                  <a:srgbClr val="32424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txBox="1"/>
              <p:nvPr/>
            </p:nvSpPr>
            <p:spPr>
              <a:xfrm>
                <a:off x="-239861" y="-38100"/>
                <a:ext cx="1231800" cy="277800"/>
              </a:xfrm>
              <a:prstGeom prst="rect">
                <a:avLst/>
              </a:prstGeom>
              <a:noFill/>
              <a:ln>
                <a:noFill/>
              </a:ln>
            </p:spPr>
            <p:txBody>
              <a:bodyPr spcFirstLastPara="1" wrap="square" lIns="50075" tIns="50075" rIns="50075" bIns="50075"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8" name="Google Shape;118;p3"/>
            <p:cNvSpPr txBox="1"/>
            <p:nvPr/>
          </p:nvSpPr>
          <p:spPr>
            <a:xfrm>
              <a:off x="1079010" y="1640469"/>
              <a:ext cx="2986200" cy="441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endParaRPr sz="2300" b="1"/>
            </a:p>
          </p:txBody>
        </p:sp>
      </p:grpSp>
      <p:sp>
        <p:nvSpPr>
          <p:cNvPr id="119" name="Google Shape;119;p3"/>
          <p:cNvSpPr txBox="1"/>
          <p:nvPr/>
        </p:nvSpPr>
        <p:spPr>
          <a:xfrm>
            <a:off x="1113375" y="4216745"/>
            <a:ext cx="12364200" cy="1389000"/>
          </a:xfrm>
          <a:prstGeom prst="rect">
            <a:avLst/>
          </a:prstGeom>
          <a:noFill/>
          <a:ln>
            <a:noFill/>
          </a:ln>
        </p:spPr>
        <p:txBody>
          <a:bodyPr spcFirstLastPara="1" wrap="square" lIns="0" tIns="0" rIns="0" bIns="0" anchor="t" anchorCtr="0">
            <a:spAutoFit/>
          </a:bodyPr>
          <a:lstStyle/>
          <a:p>
            <a:pPr marL="0" marR="0" lvl="0" indent="0" algn="l" rtl="0">
              <a:lnSpc>
                <a:spcPct val="94004"/>
              </a:lnSpc>
              <a:spcBef>
                <a:spcPts val="0"/>
              </a:spcBef>
              <a:spcAft>
                <a:spcPts val="0"/>
              </a:spcAft>
              <a:buNone/>
            </a:pPr>
            <a:endParaRPr sz="4800">
              <a:latin typeface="Times New Roman"/>
              <a:ea typeface="Times New Roman"/>
              <a:cs typeface="Times New Roman"/>
              <a:sym typeface="Times New Roman"/>
            </a:endParaRPr>
          </a:p>
          <a:p>
            <a:pPr marL="457200" marR="0" lvl="0" indent="0" algn="l" rtl="0">
              <a:lnSpc>
                <a:spcPct val="94004"/>
              </a:lnSpc>
              <a:spcBef>
                <a:spcPts val="0"/>
              </a:spcBef>
              <a:spcAft>
                <a:spcPts val="0"/>
              </a:spcAft>
              <a:buNone/>
            </a:pPr>
            <a:endParaRPr sz="4800">
              <a:latin typeface="Times New Roman"/>
              <a:ea typeface="Times New Roman"/>
              <a:cs typeface="Times New Roman"/>
              <a:sym typeface="Times New Roman"/>
            </a:endParaRPr>
          </a:p>
        </p:txBody>
      </p:sp>
      <p:sp>
        <p:nvSpPr>
          <p:cNvPr id="120" name="Google Shape;120;p3"/>
          <p:cNvSpPr txBox="1"/>
          <p:nvPr/>
        </p:nvSpPr>
        <p:spPr>
          <a:xfrm>
            <a:off x="1833800" y="5105150"/>
            <a:ext cx="15485100" cy="831300"/>
          </a:xfrm>
          <a:prstGeom prst="rect">
            <a:avLst/>
          </a:prstGeom>
          <a:noFill/>
          <a:ln>
            <a:noFill/>
          </a:ln>
        </p:spPr>
        <p:txBody>
          <a:bodyPr spcFirstLastPara="1" wrap="square" lIns="0" tIns="0" rIns="0" bIns="0" anchor="t" anchorCtr="0">
            <a:spAutoFit/>
          </a:bodyPr>
          <a:lstStyle/>
          <a:p>
            <a:pPr marL="0" lvl="0" indent="457200" algn="l" rtl="0">
              <a:spcBef>
                <a:spcPts val="0"/>
              </a:spcBef>
              <a:spcAft>
                <a:spcPts val="0"/>
              </a:spcAft>
              <a:buClr>
                <a:schemeClr val="dk1"/>
              </a:buClr>
              <a:buSzPts val="1100"/>
              <a:buFont typeface="Arial"/>
              <a:buNone/>
            </a:pPr>
            <a:endParaRPr sz="2700">
              <a:solidFill>
                <a:srgbClr val="444444"/>
              </a:solidFill>
            </a:endParaRPr>
          </a:p>
          <a:p>
            <a:pPr marL="0" marR="0" lvl="0" indent="0" algn="l" rtl="0">
              <a:lnSpc>
                <a:spcPct val="100000"/>
              </a:lnSpc>
              <a:spcBef>
                <a:spcPts val="0"/>
              </a:spcBef>
              <a:spcAft>
                <a:spcPts val="0"/>
              </a:spcAft>
              <a:buNone/>
            </a:pPr>
            <a:endParaRPr sz="2700">
              <a:solidFill>
                <a:srgbClr val="444444"/>
              </a:solidFill>
            </a:endParaRPr>
          </a:p>
        </p:txBody>
      </p:sp>
      <p:sp>
        <p:nvSpPr>
          <p:cNvPr id="121" name="Google Shape;121;p3"/>
          <p:cNvSpPr txBox="1"/>
          <p:nvPr/>
        </p:nvSpPr>
        <p:spPr>
          <a:xfrm>
            <a:off x="1833800" y="8342775"/>
            <a:ext cx="15485100" cy="415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700">
              <a:solidFill>
                <a:srgbClr val="444444"/>
              </a:solidFill>
            </a:endParaRPr>
          </a:p>
        </p:txBody>
      </p:sp>
      <p:sp>
        <p:nvSpPr>
          <p:cNvPr id="122" name="Google Shape;122;p3"/>
          <p:cNvSpPr txBox="1"/>
          <p:nvPr/>
        </p:nvSpPr>
        <p:spPr>
          <a:xfrm>
            <a:off x="982874" y="575000"/>
            <a:ext cx="15471325" cy="912195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sz="3600" b="1" dirty="0">
                <a:solidFill>
                  <a:schemeClr val="dk1"/>
                </a:solidFill>
              </a:rPr>
              <a:t>Abstract</a:t>
            </a:r>
            <a:endParaRPr sz="3600" b="1" dirty="0">
              <a:solidFill>
                <a:schemeClr val="dk1"/>
              </a:solidFill>
            </a:endParaRPr>
          </a:p>
          <a:p>
            <a:pPr marL="457200" lvl="0" indent="-412750" algn="l" rtl="0">
              <a:lnSpc>
                <a:spcPct val="115000"/>
              </a:lnSpc>
              <a:spcBef>
                <a:spcPts val="1500"/>
              </a:spcBef>
              <a:spcAft>
                <a:spcPts val="0"/>
              </a:spcAft>
              <a:buClr>
                <a:schemeClr val="dk1"/>
              </a:buClr>
              <a:buSzPts val="2900"/>
              <a:buChar char="●"/>
            </a:pPr>
            <a:r>
              <a:rPr lang="en-US" sz="3200" dirty="0">
                <a:solidFill>
                  <a:schemeClr val="dk1"/>
                </a:solidFill>
              </a:rPr>
              <a:t>Visited Matru Sewa Sangh (MSS), Nagpur, to understand the needs of specially-abled children and the challenges faced by NGOs in resource mobilization.</a:t>
            </a:r>
            <a:br>
              <a:rPr lang="en-US" sz="3200" dirty="0">
                <a:solidFill>
                  <a:schemeClr val="dk1"/>
                </a:solidFill>
              </a:rPr>
            </a:br>
            <a:endParaRPr sz="3200" dirty="0">
              <a:solidFill>
                <a:schemeClr val="dk1"/>
              </a:solidFill>
            </a:endParaRPr>
          </a:p>
          <a:p>
            <a:pPr marL="457200" lvl="0" indent="-412750" algn="l" rtl="0">
              <a:lnSpc>
                <a:spcPct val="115000"/>
              </a:lnSpc>
              <a:spcBef>
                <a:spcPts val="0"/>
              </a:spcBef>
              <a:spcAft>
                <a:spcPts val="0"/>
              </a:spcAft>
              <a:buClr>
                <a:schemeClr val="dk1"/>
              </a:buClr>
              <a:buSzPts val="2900"/>
              <a:buChar char="●"/>
            </a:pPr>
            <a:r>
              <a:rPr lang="en-US" sz="3200" dirty="0">
                <a:solidFill>
                  <a:schemeClr val="dk1"/>
                </a:solidFill>
              </a:rPr>
              <a:t>Identified a gap in structured donation systems—many willing donors lack a reliable channel to contribute meaningfully.</a:t>
            </a:r>
            <a:br>
              <a:rPr lang="en-US" sz="3200" dirty="0">
                <a:solidFill>
                  <a:schemeClr val="dk1"/>
                </a:solidFill>
              </a:rPr>
            </a:br>
            <a:endParaRPr sz="3200" dirty="0">
              <a:solidFill>
                <a:schemeClr val="dk1"/>
              </a:solidFill>
            </a:endParaRPr>
          </a:p>
          <a:p>
            <a:pPr marL="457200" lvl="0" indent="-412750" algn="l" rtl="0">
              <a:lnSpc>
                <a:spcPct val="115000"/>
              </a:lnSpc>
              <a:spcBef>
                <a:spcPts val="0"/>
              </a:spcBef>
              <a:spcAft>
                <a:spcPts val="0"/>
              </a:spcAft>
              <a:buClr>
                <a:schemeClr val="dk1"/>
              </a:buClr>
              <a:buSzPts val="2900"/>
              <a:buChar char="●"/>
            </a:pPr>
            <a:r>
              <a:rPr lang="en-US" sz="3200" dirty="0">
                <a:solidFill>
                  <a:schemeClr val="dk1"/>
                </a:solidFill>
              </a:rPr>
              <a:t>Proposed a digital solution: a secure, centralized platform to facilitate donations (money, items, services) to support such NGOs.</a:t>
            </a:r>
            <a:br>
              <a:rPr lang="en-US" sz="3200" dirty="0">
                <a:solidFill>
                  <a:schemeClr val="dk1"/>
                </a:solidFill>
              </a:rPr>
            </a:br>
            <a:endParaRPr sz="3200" dirty="0">
              <a:solidFill>
                <a:schemeClr val="dk1"/>
              </a:solidFill>
            </a:endParaRPr>
          </a:p>
          <a:p>
            <a:pPr marL="457200" lvl="0" indent="-412750" algn="l" rtl="0">
              <a:lnSpc>
                <a:spcPct val="115000"/>
              </a:lnSpc>
              <a:spcBef>
                <a:spcPts val="0"/>
              </a:spcBef>
              <a:spcAft>
                <a:spcPts val="0"/>
              </a:spcAft>
              <a:buClr>
                <a:schemeClr val="dk1"/>
              </a:buClr>
              <a:buSzPts val="2900"/>
              <a:buChar char="●"/>
            </a:pPr>
            <a:r>
              <a:rPr lang="en-US" sz="3200" dirty="0">
                <a:solidFill>
                  <a:schemeClr val="dk1"/>
                </a:solidFill>
              </a:rPr>
              <a:t>The platform connects individuals and organizations directly with verified NGOs, ensuring transparency and ease of contribution.</a:t>
            </a:r>
            <a:br>
              <a:rPr lang="en-US" sz="3200" dirty="0">
                <a:solidFill>
                  <a:schemeClr val="dk1"/>
                </a:solidFill>
              </a:rPr>
            </a:br>
            <a:endParaRPr sz="3200" dirty="0">
              <a:solidFill>
                <a:schemeClr val="dk1"/>
              </a:solidFill>
            </a:endParaRPr>
          </a:p>
          <a:p>
            <a:pPr marL="457200" lvl="0" indent="-412750" algn="l" rtl="0">
              <a:lnSpc>
                <a:spcPct val="115000"/>
              </a:lnSpc>
              <a:spcBef>
                <a:spcPts val="0"/>
              </a:spcBef>
              <a:spcAft>
                <a:spcPts val="0"/>
              </a:spcAft>
              <a:buClr>
                <a:schemeClr val="dk1"/>
              </a:buClr>
              <a:buSzPts val="2900"/>
              <a:buChar char="●"/>
            </a:pPr>
            <a:r>
              <a:rPr lang="en-US" sz="3200" dirty="0">
                <a:solidFill>
                  <a:schemeClr val="dk1"/>
                </a:solidFill>
              </a:rPr>
              <a:t>Expected impact: consistent donor engagement, improved support for specially-abled children, and stronger community participation in inclusive development.</a:t>
            </a:r>
            <a:endParaRPr sz="3200" dirty="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Shape 126"/>
        <p:cNvGrpSpPr/>
        <p:nvPr/>
      </p:nvGrpSpPr>
      <p:grpSpPr>
        <a:xfrm>
          <a:off x="0" y="0"/>
          <a:ext cx="0" cy="0"/>
          <a:chOff x="0" y="0"/>
          <a:chExt cx="0" cy="0"/>
        </a:xfrm>
      </p:grpSpPr>
      <p:grpSp>
        <p:nvGrpSpPr>
          <p:cNvPr id="127" name="Google Shape;127;p4"/>
          <p:cNvGrpSpPr/>
          <p:nvPr/>
        </p:nvGrpSpPr>
        <p:grpSpPr>
          <a:xfrm>
            <a:off x="-113" y="6617086"/>
            <a:ext cx="18288113" cy="3757088"/>
            <a:chOff x="0" y="-38100"/>
            <a:chExt cx="4286243" cy="1590571"/>
          </a:xfrm>
        </p:grpSpPr>
        <p:sp>
          <p:nvSpPr>
            <p:cNvPr id="128" name="Google Shape;128;p4"/>
            <p:cNvSpPr/>
            <p:nvPr/>
          </p:nvSpPr>
          <p:spPr>
            <a:xfrm>
              <a:off x="0" y="0"/>
              <a:ext cx="4286243" cy="1552471"/>
            </a:xfrm>
            <a:custGeom>
              <a:avLst/>
              <a:gdLst/>
              <a:ahLst/>
              <a:cxnLst/>
              <a:rect l="l" t="t" r="r" b="b"/>
              <a:pathLst>
                <a:path w="4286243" h="1552471" extrusionOk="0">
                  <a:moveTo>
                    <a:pt x="16650" y="0"/>
                  </a:moveTo>
                  <a:lnTo>
                    <a:pt x="4269593" y="0"/>
                  </a:lnTo>
                  <a:cubicBezTo>
                    <a:pt x="4274009" y="0"/>
                    <a:pt x="4278244" y="1754"/>
                    <a:pt x="4281367" y="4877"/>
                  </a:cubicBezTo>
                  <a:cubicBezTo>
                    <a:pt x="4284489" y="7999"/>
                    <a:pt x="4286243" y="12234"/>
                    <a:pt x="4286243" y="16650"/>
                  </a:cubicBezTo>
                  <a:lnTo>
                    <a:pt x="4286243" y="1535821"/>
                  </a:lnTo>
                  <a:cubicBezTo>
                    <a:pt x="4286243" y="1540237"/>
                    <a:pt x="4284489" y="1544472"/>
                    <a:pt x="4281367" y="1547594"/>
                  </a:cubicBezTo>
                  <a:cubicBezTo>
                    <a:pt x="4278244" y="1550717"/>
                    <a:pt x="4274009" y="1552471"/>
                    <a:pt x="4269593" y="1552471"/>
                  </a:cubicBezTo>
                  <a:lnTo>
                    <a:pt x="16650" y="1552471"/>
                  </a:lnTo>
                  <a:cubicBezTo>
                    <a:pt x="12234" y="1552471"/>
                    <a:pt x="7999" y="1550717"/>
                    <a:pt x="4877" y="1547594"/>
                  </a:cubicBezTo>
                  <a:cubicBezTo>
                    <a:pt x="1754" y="1544472"/>
                    <a:pt x="0" y="1540237"/>
                    <a:pt x="0" y="1535821"/>
                  </a:cubicBezTo>
                  <a:lnTo>
                    <a:pt x="0" y="16650"/>
                  </a:lnTo>
                  <a:cubicBezTo>
                    <a:pt x="0" y="12234"/>
                    <a:pt x="1754" y="7999"/>
                    <a:pt x="4877" y="4877"/>
                  </a:cubicBezTo>
                  <a:cubicBezTo>
                    <a:pt x="7999" y="1754"/>
                    <a:pt x="12234" y="0"/>
                    <a:pt x="16650" y="0"/>
                  </a:cubicBezTo>
                  <a:close/>
                </a:path>
              </a:pathLst>
            </a:cu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txBox="1"/>
            <p:nvPr/>
          </p:nvSpPr>
          <p:spPr>
            <a:xfrm>
              <a:off x="0" y="-38100"/>
              <a:ext cx="4286243" cy="1590571"/>
            </a:xfrm>
            <a:prstGeom prst="rect">
              <a:avLst/>
            </a:prstGeom>
            <a:solidFill>
              <a:srgbClr val="A2C4C9"/>
            </a:solid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0" name="Google Shape;130;p4"/>
          <p:cNvGrpSpPr/>
          <p:nvPr/>
        </p:nvGrpSpPr>
        <p:grpSpPr>
          <a:xfrm>
            <a:off x="16734000" y="660963"/>
            <a:ext cx="1554010" cy="1599680"/>
            <a:chOff x="0" y="-38100"/>
            <a:chExt cx="409284" cy="421312"/>
          </a:xfrm>
        </p:grpSpPr>
        <p:sp>
          <p:nvSpPr>
            <p:cNvPr id="131" name="Google Shape;131;p4"/>
            <p:cNvSpPr/>
            <p:nvPr/>
          </p:nvSpPr>
          <p:spPr>
            <a:xfrm>
              <a:off x="0" y="0"/>
              <a:ext cx="409284" cy="383212"/>
            </a:xfrm>
            <a:custGeom>
              <a:avLst/>
              <a:gdLst/>
              <a:ahLst/>
              <a:cxnLst/>
              <a:rect l="l" t="t" r="r" b="b"/>
              <a:pathLst>
                <a:path w="409284" h="383212" extrusionOk="0">
                  <a:moveTo>
                    <a:pt x="54801" y="0"/>
                  </a:moveTo>
                  <a:lnTo>
                    <a:pt x="354483" y="0"/>
                  </a:lnTo>
                  <a:cubicBezTo>
                    <a:pt x="369017" y="0"/>
                    <a:pt x="382956" y="5774"/>
                    <a:pt x="393233" y="16051"/>
                  </a:cubicBezTo>
                  <a:cubicBezTo>
                    <a:pt x="403510" y="26328"/>
                    <a:pt x="409284" y="40267"/>
                    <a:pt x="409284" y="54801"/>
                  </a:cubicBezTo>
                  <a:lnTo>
                    <a:pt x="409284" y="328411"/>
                  </a:lnTo>
                  <a:cubicBezTo>
                    <a:pt x="409284" y="342945"/>
                    <a:pt x="403510" y="356884"/>
                    <a:pt x="393233" y="367161"/>
                  </a:cubicBezTo>
                  <a:cubicBezTo>
                    <a:pt x="382956" y="377438"/>
                    <a:pt x="369017" y="383212"/>
                    <a:pt x="354483" y="383212"/>
                  </a:cubicBezTo>
                  <a:lnTo>
                    <a:pt x="54801" y="383212"/>
                  </a:lnTo>
                  <a:cubicBezTo>
                    <a:pt x="40267" y="383212"/>
                    <a:pt x="26328" y="377438"/>
                    <a:pt x="16051" y="367161"/>
                  </a:cubicBezTo>
                  <a:cubicBezTo>
                    <a:pt x="5774" y="356884"/>
                    <a:pt x="0" y="342945"/>
                    <a:pt x="0" y="328411"/>
                  </a:cubicBezTo>
                  <a:lnTo>
                    <a:pt x="0" y="54801"/>
                  </a:lnTo>
                  <a:cubicBezTo>
                    <a:pt x="0" y="40267"/>
                    <a:pt x="5774" y="26328"/>
                    <a:pt x="16051" y="16051"/>
                  </a:cubicBezTo>
                  <a:cubicBezTo>
                    <a:pt x="26328" y="5774"/>
                    <a:pt x="40267" y="0"/>
                    <a:pt x="54801" y="0"/>
                  </a:cubicBezTo>
                  <a:close/>
                </a:path>
              </a:pathLst>
            </a:custGeom>
            <a:solidFill>
              <a:srgbClr val="458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txBox="1"/>
            <p:nvPr/>
          </p:nvSpPr>
          <p:spPr>
            <a:xfrm>
              <a:off x="0" y="-38100"/>
              <a:ext cx="409284" cy="421312"/>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3" name="Google Shape;133;p4"/>
          <p:cNvSpPr txBox="1"/>
          <p:nvPr/>
        </p:nvSpPr>
        <p:spPr>
          <a:xfrm>
            <a:off x="420331" y="289814"/>
            <a:ext cx="8461500" cy="10290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200"/>
              </a:spcBef>
              <a:spcAft>
                <a:spcPts val="200"/>
              </a:spcAft>
              <a:buClr>
                <a:schemeClr val="dk1"/>
              </a:buClr>
              <a:buSzPts val="1100"/>
              <a:buFont typeface="Arial"/>
              <a:buNone/>
            </a:pPr>
            <a:r>
              <a:rPr lang="en-US" sz="4800" b="1" dirty="0">
                <a:solidFill>
                  <a:schemeClr val="dk1"/>
                </a:solidFill>
              </a:rPr>
              <a:t>About the Organization:</a:t>
            </a:r>
            <a:endParaRPr sz="4800" dirty="0"/>
          </a:p>
        </p:txBody>
      </p:sp>
      <p:grpSp>
        <p:nvGrpSpPr>
          <p:cNvPr id="134" name="Google Shape;134;p4"/>
          <p:cNvGrpSpPr/>
          <p:nvPr/>
        </p:nvGrpSpPr>
        <p:grpSpPr>
          <a:xfrm>
            <a:off x="0" y="5443862"/>
            <a:ext cx="4958313" cy="1029001"/>
            <a:chOff x="1427250" y="1957350"/>
            <a:chExt cx="4958312" cy="1333704"/>
          </a:xfrm>
        </p:grpSpPr>
        <p:grpSp>
          <p:nvGrpSpPr>
            <p:cNvPr id="135" name="Google Shape;135;p4"/>
            <p:cNvGrpSpPr/>
            <p:nvPr/>
          </p:nvGrpSpPr>
          <p:grpSpPr>
            <a:xfrm>
              <a:off x="1427250" y="1957350"/>
              <a:ext cx="4958312" cy="1333704"/>
              <a:chOff x="0" y="-38100"/>
              <a:chExt cx="2322068" cy="366000"/>
            </a:xfrm>
          </p:grpSpPr>
          <p:sp>
            <p:nvSpPr>
              <p:cNvPr id="136" name="Google Shape;136;p4"/>
              <p:cNvSpPr/>
              <p:nvPr/>
            </p:nvSpPr>
            <p:spPr>
              <a:xfrm>
                <a:off x="0" y="0"/>
                <a:ext cx="2322068" cy="327776"/>
              </a:xfrm>
              <a:custGeom>
                <a:avLst/>
                <a:gdLst/>
                <a:ahLst/>
                <a:cxnLst/>
                <a:rect l="l" t="t" r="r" b="b"/>
                <a:pathLst>
                  <a:path w="2322068" h="327776" extrusionOk="0">
                    <a:moveTo>
                      <a:pt x="46662" y="0"/>
                    </a:moveTo>
                    <a:lnTo>
                      <a:pt x="2275406" y="0"/>
                    </a:lnTo>
                    <a:cubicBezTo>
                      <a:pt x="2287782" y="0"/>
                      <a:pt x="2299650" y="4916"/>
                      <a:pt x="2308401" y="13667"/>
                    </a:cubicBezTo>
                    <a:cubicBezTo>
                      <a:pt x="2317152" y="22418"/>
                      <a:pt x="2322068" y="34287"/>
                      <a:pt x="2322068" y="46662"/>
                    </a:cubicBezTo>
                    <a:lnTo>
                      <a:pt x="2322068" y="281114"/>
                    </a:lnTo>
                    <a:cubicBezTo>
                      <a:pt x="2322068" y="306885"/>
                      <a:pt x="2301177" y="327776"/>
                      <a:pt x="2275406" y="327776"/>
                    </a:cubicBezTo>
                    <a:lnTo>
                      <a:pt x="46662" y="327776"/>
                    </a:lnTo>
                    <a:cubicBezTo>
                      <a:pt x="20891" y="327776"/>
                      <a:pt x="0" y="306885"/>
                      <a:pt x="0" y="281114"/>
                    </a:cubicBezTo>
                    <a:lnTo>
                      <a:pt x="0" y="46662"/>
                    </a:lnTo>
                    <a:cubicBezTo>
                      <a:pt x="0" y="20891"/>
                      <a:pt x="20891" y="0"/>
                      <a:pt x="46662" y="0"/>
                    </a:cubicBezTo>
                    <a:close/>
                  </a:path>
                </a:pathLst>
              </a:custGeom>
              <a:solidFill>
                <a:srgbClr val="458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txBox="1"/>
              <p:nvPr/>
            </p:nvSpPr>
            <p:spPr>
              <a:xfrm>
                <a:off x="0" y="-38100"/>
                <a:ext cx="2322000" cy="3660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8" name="Google Shape;138;p4"/>
            <p:cNvSpPr txBox="1"/>
            <p:nvPr/>
          </p:nvSpPr>
          <p:spPr>
            <a:xfrm>
              <a:off x="1992623" y="2374050"/>
              <a:ext cx="4226700" cy="713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4634" b="1">
                  <a:solidFill>
                    <a:srgbClr val="EEEEEE"/>
                  </a:solidFill>
                  <a:latin typeface="Inter"/>
                  <a:ea typeface="Inter"/>
                  <a:cs typeface="Inter"/>
                  <a:sym typeface="Inter"/>
                </a:rPr>
                <a:t>NGO VISITED</a:t>
              </a:r>
              <a:endParaRPr sz="2200" b="1"/>
            </a:p>
          </p:txBody>
        </p:sp>
      </p:grpSp>
      <p:sp>
        <p:nvSpPr>
          <p:cNvPr id="139" name="Google Shape;139;p4"/>
          <p:cNvSpPr txBox="1"/>
          <p:nvPr/>
        </p:nvSpPr>
        <p:spPr>
          <a:xfrm>
            <a:off x="420324" y="6723800"/>
            <a:ext cx="17410475" cy="3447098"/>
          </a:xfrm>
          <a:prstGeom prst="rect">
            <a:avLst/>
          </a:prstGeom>
          <a:noFill/>
          <a:ln>
            <a:noFill/>
          </a:ln>
        </p:spPr>
        <p:txBody>
          <a:bodyPr spcFirstLastPara="1" wrap="square" lIns="0" tIns="0" rIns="0" bIns="0" anchor="t" anchorCtr="0">
            <a:spAutoFit/>
          </a:bodyPr>
          <a:lstStyle/>
          <a:p>
            <a:pPr marL="0" lvl="0" indent="0" algn="just" rtl="0">
              <a:spcBef>
                <a:spcPts val="0"/>
              </a:spcBef>
              <a:spcAft>
                <a:spcPts val="0"/>
              </a:spcAft>
              <a:buClr>
                <a:schemeClr val="dk1"/>
              </a:buClr>
              <a:buSzPts val="1100"/>
              <a:buFont typeface="Arial"/>
              <a:buNone/>
            </a:pPr>
            <a:r>
              <a:rPr lang="en-US" sz="2800" dirty="0">
                <a:solidFill>
                  <a:schemeClr val="dk1"/>
                </a:solidFill>
                <a:latin typeface="Roboto"/>
                <a:ea typeface="Roboto"/>
                <a:cs typeface="Roboto"/>
                <a:sym typeface="Roboto"/>
              </a:rPr>
              <a:t>The school caters to 200 children of school-going age. It admits mentally retarded children between the ages of 6 years and 18 years. These children are educated according to their capacities and pre-vocational training is imparted to them. </a:t>
            </a:r>
            <a:endParaRPr sz="2800" dirty="0">
              <a:solidFill>
                <a:schemeClr val="dk1"/>
              </a:solidFill>
              <a:latin typeface="Roboto"/>
              <a:ea typeface="Roboto"/>
              <a:cs typeface="Roboto"/>
              <a:sym typeface="Roboto"/>
            </a:endParaRPr>
          </a:p>
          <a:p>
            <a:pPr marL="0" marR="0" lvl="0" indent="0" algn="just" rtl="0">
              <a:lnSpc>
                <a:spcPct val="100000"/>
              </a:lnSpc>
              <a:spcBef>
                <a:spcPts val="0"/>
              </a:spcBef>
              <a:spcAft>
                <a:spcPts val="0"/>
              </a:spcAft>
              <a:buNone/>
            </a:pPr>
            <a:r>
              <a:rPr lang="en-US" sz="2800" dirty="0">
                <a:solidFill>
                  <a:schemeClr val="dk1"/>
                </a:solidFill>
                <a:latin typeface="Roboto"/>
                <a:ea typeface="Roboto"/>
                <a:cs typeface="Roboto"/>
                <a:sym typeface="Roboto"/>
              </a:rPr>
              <a:t>In April 1999, </a:t>
            </a:r>
            <a:r>
              <a:rPr lang="en-US" sz="2800" dirty="0" err="1">
                <a:solidFill>
                  <a:schemeClr val="dk1"/>
                </a:solidFill>
                <a:latin typeface="Roboto"/>
                <a:ea typeface="Roboto"/>
                <a:cs typeface="Roboto"/>
                <a:sym typeface="Roboto"/>
              </a:rPr>
              <a:t>Nandanvan</a:t>
            </a:r>
            <a:r>
              <a:rPr lang="en-US" sz="2800" dirty="0">
                <a:solidFill>
                  <a:schemeClr val="dk1"/>
                </a:solidFill>
                <a:latin typeface="Roboto"/>
                <a:ea typeface="Roboto"/>
                <a:cs typeface="Roboto"/>
                <a:sym typeface="Roboto"/>
              </a:rPr>
              <a:t> added an early intervention unit to its facilities. Mentally Retarded children between the ages of 4 and 6 years are put through a skill development program aimed at improving their motor skills and making them independent. The proper education, training and rehabilitation of these children started only after VRA (Vocational Rehabilitation Administration) project started in the year 1964 led by Late Dr. Kusum Wankar as project </a:t>
            </a:r>
            <a:r>
              <a:rPr lang="en-US" sz="2800" dirty="0" err="1">
                <a:solidFill>
                  <a:schemeClr val="dk1"/>
                </a:solidFill>
                <a:latin typeface="Roboto"/>
                <a:ea typeface="Roboto"/>
                <a:cs typeface="Roboto"/>
                <a:sym typeface="Roboto"/>
              </a:rPr>
              <a:t>incharge</a:t>
            </a:r>
            <a:r>
              <a:rPr lang="en-US" sz="2800" dirty="0">
                <a:solidFill>
                  <a:schemeClr val="dk1"/>
                </a:solidFill>
                <a:latin typeface="Roboto"/>
                <a:ea typeface="Roboto"/>
                <a:cs typeface="Roboto"/>
                <a:sym typeface="Roboto"/>
              </a:rPr>
              <a:t>. Presently 130 students are in the school of which 35 stay in the hostel.</a:t>
            </a:r>
            <a:endParaRPr sz="4400" dirty="0">
              <a:solidFill>
                <a:srgbClr val="EEEEEE"/>
              </a:solidFill>
              <a:latin typeface="Inter"/>
              <a:ea typeface="Inter"/>
              <a:cs typeface="Inter"/>
              <a:sym typeface="Inter"/>
            </a:endParaRPr>
          </a:p>
        </p:txBody>
      </p:sp>
      <p:pic>
        <p:nvPicPr>
          <p:cNvPr id="140" name="Google Shape;140;p4" title="photo_6323524614289998433_y.jpg"/>
          <p:cNvPicPr preferRelativeResize="0"/>
          <p:nvPr/>
        </p:nvPicPr>
        <p:blipFill rotWithShape="1">
          <a:blip r:embed="rId3">
            <a:alphaModFix/>
          </a:blip>
          <a:srcRect l="4906"/>
          <a:stretch/>
        </p:blipFill>
        <p:spPr>
          <a:xfrm>
            <a:off x="11205782" y="799575"/>
            <a:ext cx="7082218" cy="5730982"/>
          </a:xfrm>
          <a:prstGeom prst="rect">
            <a:avLst/>
          </a:prstGeom>
          <a:noFill/>
          <a:ln>
            <a:noFill/>
          </a:ln>
          <a:effectLst>
            <a:outerShdw blurRad="671513" dist="219075" dir="18840000" algn="bl" rotWithShape="0">
              <a:srgbClr val="000000">
                <a:alpha val="31000"/>
              </a:srgbClr>
            </a:outerShdw>
          </a:effectLst>
        </p:spPr>
      </p:pic>
      <p:sp>
        <p:nvSpPr>
          <p:cNvPr id="141" name="Google Shape;141;p4"/>
          <p:cNvSpPr txBox="1"/>
          <p:nvPr/>
        </p:nvSpPr>
        <p:spPr>
          <a:xfrm>
            <a:off x="420181" y="1370489"/>
            <a:ext cx="10785600" cy="4616100"/>
          </a:xfrm>
          <a:prstGeom prst="rect">
            <a:avLst/>
          </a:prstGeom>
          <a:noFill/>
          <a:ln>
            <a:noFill/>
          </a:ln>
        </p:spPr>
        <p:txBody>
          <a:bodyPr spcFirstLastPara="1" wrap="square" lIns="0" tIns="0" rIns="0" bIns="0" anchor="t" anchorCtr="0">
            <a:normAutofit fontScale="25000" lnSpcReduction="20000"/>
          </a:bodyPr>
          <a:lstStyle/>
          <a:p>
            <a:pPr marL="0" lvl="0" indent="0" algn="l" rtl="0">
              <a:lnSpc>
                <a:spcPct val="115000"/>
              </a:lnSpc>
              <a:spcBef>
                <a:spcPts val="1500"/>
              </a:spcBef>
              <a:spcAft>
                <a:spcPts val="0"/>
              </a:spcAft>
              <a:buClr>
                <a:schemeClr val="dk1"/>
              </a:buClr>
              <a:buSzPts val="275"/>
              <a:buFont typeface="Arial"/>
              <a:buNone/>
            </a:pPr>
            <a:r>
              <a:rPr lang="en-US" sz="14400" b="1" dirty="0">
                <a:solidFill>
                  <a:schemeClr val="dk1"/>
                </a:solidFill>
              </a:rPr>
              <a:t>Organization Name: Matru Sewa Sangh (MSS)</a:t>
            </a:r>
            <a:br>
              <a:rPr lang="en-US" sz="12800" b="1" dirty="0">
                <a:solidFill>
                  <a:schemeClr val="dk1"/>
                </a:solidFill>
              </a:rPr>
            </a:br>
            <a:r>
              <a:rPr lang="en-US" sz="12800" dirty="0">
                <a:solidFill>
                  <a:schemeClr val="dk1"/>
                </a:solidFill>
              </a:rPr>
              <a:t>       </a:t>
            </a:r>
            <a:r>
              <a:rPr lang="en-US" sz="12800" i="1" dirty="0" err="1">
                <a:solidFill>
                  <a:schemeClr val="dk1"/>
                </a:solidFill>
              </a:rPr>
              <a:t>Nandanvan</a:t>
            </a:r>
            <a:r>
              <a:rPr lang="en-US" sz="12800" i="1" dirty="0">
                <a:solidFill>
                  <a:schemeClr val="dk1"/>
                </a:solidFill>
              </a:rPr>
              <a:t> Residential School &amp; Sheltered Workshop</a:t>
            </a:r>
            <a:endParaRPr sz="12800" i="1" dirty="0">
              <a:solidFill>
                <a:schemeClr val="dk1"/>
              </a:solidFill>
            </a:endParaRPr>
          </a:p>
          <a:p>
            <a:pPr marL="0" lvl="0" indent="0" algn="l" rtl="0">
              <a:lnSpc>
                <a:spcPct val="115000"/>
              </a:lnSpc>
              <a:spcBef>
                <a:spcPts val="1500"/>
              </a:spcBef>
              <a:spcAft>
                <a:spcPts val="0"/>
              </a:spcAft>
              <a:buClr>
                <a:schemeClr val="dk1"/>
              </a:buClr>
              <a:buSzPts val="275"/>
              <a:buFont typeface="Arial"/>
              <a:buNone/>
            </a:pPr>
            <a:r>
              <a:rPr lang="en-US" sz="14400" b="1" dirty="0">
                <a:solidFill>
                  <a:schemeClr val="dk1"/>
                </a:solidFill>
              </a:rPr>
              <a:t>Focus Area:</a:t>
            </a:r>
            <a:br>
              <a:rPr lang="en-US" sz="14400" b="1" dirty="0">
                <a:solidFill>
                  <a:schemeClr val="dk1"/>
                </a:solidFill>
              </a:rPr>
            </a:br>
            <a:r>
              <a:rPr lang="en-US" sz="12800" dirty="0">
                <a:solidFill>
                  <a:schemeClr val="dk1"/>
                </a:solidFill>
              </a:rPr>
              <a:t>      Supports intellectually Divyang (specially-abled) children through education, care, and skill-building.</a:t>
            </a:r>
            <a:endParaRPr sz="12800" dirty="0">
              <a:solidFill>
                <a:schemeClr val="dk1"/>
              </a:solidFill>
            </a:endParaRPr>
          </a:p>
          <a:p>
            <a:pPr marL="0" lvl="0" indent="0" algn="l" rtl="0">
              <a:lnSpc>
                <a:spcPct val="115000"/>
              </a:lnSpc>
              <a:spcBef>
                <a:spcPts val="1500"/>
              </a:spcBef>
              <a:spcAft>
                <a:spcPts val="0"/>
              </a:spcAft>
              <a:buClr>
                <a:schemeClr val="dk1"/>
              </a:buClr>
              <a:buSzPts val="275"/>
              <a:buFont typeface="Arial"/>
              <a:buNone/>
            </a:pPr>
            <a:r>
              <a:rPr lang="en-US" sz="14400" b="1" dirty="0">
                <a:solidFill>
                  <a:schemeClr val="dk1"/>
                </a:solidFill>
              </a:rPr>
              <a:t>Location:</a:t>
            </a:r>
            <a:br>
              <a:rPr lang="en-US" sz="12273" b="1" dirty="0">
                <a:solidFill>
                  <a:schemeClr val="dk1"/>
                </a:solidFill>
              </a:rPr>
            </a:br>
            <a:r>
              <a:rPr lang="en-US" sz="12800" b="1" dirty="0">
                <a:solidFill>
                  <a:schemeClr val="dk1"/>
                </a:solidFill>
              </a:rPr>
              <a:t>      </a:t>
            </a:r>
            <a:r>
              <a:rPr lang="en-US" sz="12800" dirty="0">
                <a:solidFill>
                  <a:schemeClr val="dk1"/>
                </a:solidFill>
              </a:rPr>
              <a:t>367, Laxmi Nagar, </a:t>
            </a:r>
            <a:r>
              <a:rPr lang="en-US" sz="12800" dirty="0" err="1">
                <a:solidFill>
                  <a:schemeClr val="dk1"/>
                </a:solidFill>
              </a:rPr>
              <a:t>Dikshabhoomi</a:t>
            </a:r>
            <a:r>
              <a:rPr lang="en-US" sz="12800" dirty="0">
                <a:solidFill>
                  <a:schemeClr val="dk1"/>
                </a:solidFill>
              </a:rPr>
              <a:t>, Nagpur – 440022</a:t>
            </a:r>
            <a:endParaRPr sz="12800" dirty="0">
              <a:solidFill>
                <a:schemeClr val="dk1"/>
              </a:solidFill>
            </a:endParaRPr>
          </a:p>
          <a:p>
            <a:pPr marL="0" marR="0" lvl="0" indent="0" algn="l" rtl="0">
              <a:lnSpc>
                <a:spcPct val="200000"/>
              </a:lnSpc>
              <a:spcBef>
                <a:spcPts val="1500"/>
              </a:spcBef>
              <a:spcAft>
                <a:spcPts val="0"/>
              </a:spcAft>
              <a:buNone/>
            </a:pPr>
            <a:endParaRPr sz="4400" dirty="0">
              <a:solidFill>
                <a:schemeClr val="dk1"/>
              </a:solidFill>
            </a:endParaRPr>
          </a:p>
          <a:p>
            <a:pPr marL="0" marR="0" lvl="0" indent="0" algn="just" rtl="0">
              <a:lnSpc>
                <a:spcPct val="100000"/>
              </a:lnSpc>
              <a:spcBef>
                <a:spcPts val="0"/>
              </a:spcBef>
              <a:spcAft>
                <a:spcPts val="0"/>
              </a:spcAft>
              <a:buNone/>
            </a:pPr>
            <a:endParaRPr sz="3700" dirty="0">
              <a:solidFill>
                <a:schemeClr val="accent2"/>
              </a:solidFill>
            </a:endParaRPr>
          </a:p>
          <a:p>
            <a:pPr marL="457200" marR="0" lvl="0" indent="0" algn="just" rtl="0">
              <a:lnSpc>
                <a:spcPct val="100000"/>
              </a:lnSpc>
              <a:spcBef>
                <a:spcPts val="0"/>
              </a:spcBef>
              <a:spcAft>
                <a:spcPts val="0"/>
              </a:spcAft>
              <a:buNone/>
            </a:pPr>
            <a:endParaRPr sz="3700" b="1" dirty="0">
              <a:solidFill>
                <a:schemeClr val="accent2"/>
              </a:solidFill>
            </a:endParaRPr>
          </a:p>
          <a:p>
            <a:pPr marL="0" marR="0" lvl="0" indent="0" algn="just" rtl="0">
              <a:lnSpc>
                <a:spcPct val="100000"/>
              </a:lnSpc>
              <a:spcBef>
                <a:spcPts val="0"/>
              </a:spcBef>
              <a:spcAft>
                <a:spcPts val="0"/>
              </a:spcAft>
              <a:buNone/>
            </a:pPr>
            <a:endParaRPr sz="3700" b="1" dirty="0">
              <a:solidFill>
                <a:schemeClr val="accent2"/>
              </a:solidFill>
            </a:endParaRPr>
          </a:p>
        </p:txBody>
      </p:sp>
      <p:cxnSp>
        <p:nvCxnSpPr>
          <p:cNvPr id="142" name="Google Shape;142;p4"/>
          <p:cNvCxnSpPr>
            <a:cxnSpLocks/>
          </p:cNvCxnSpPr>
          <p:nvPr/>
        </p:nvCxnSpPr>
        <p:spPr>
          <a:xfrm>
            <a:off x="7867526" y="756311"/>
            <a:ext cx="2977258" cy="43264"/>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Shape 146"/>
        <p:cNvGrpSpPr/>
        <p:nvPr/>
      </p:nvGrpSpPr>
      <p:grpSpPr>
        <a:xfrm>
          <a:off x="0" y="0"/>
          <a:ext cx="0" cy="0"/>
          <a:chOff x="0" y="0"/>
          <a:chExt cx="0" cy="0"/>
        </a:xfrm>
      </p:grpSpPr>
      <p:sp>
        <p:nvSpPr>
          <p:cNvPr id="147" name="Google Shape;147;p5"/>
          <p:cNvSpPr txBox="1"/>
          <p:nvPr/>
        </p:nvSpPr>
        <p:spPr>
          <a:xfrm>
            <a:off x="7142130" y="1934392"/>
            <a:ext cx="10715187" cy="4351200"/>
          </a:xfrm>
          <a:prstGeom prst="rect">
            <a:avLst/>
          </a:prstGeom>
          <a:noFill/>
          <a:ln>
            <a:noFill/>
          </a:ln>
        </p:spPr>
        <p:txBody>
          <a:bodyPr spcFirstLastPara="1" wrap="square" lIns="0" tIns="0" rIns="0" bIns="0" anchor="t" anchorCtr="0">
            <a:spAutoFit/>
          </a:bodyPr>
          <a:lstStyle/>
          <a:p>
            <a:pPr marL="0" lvl="0" indent="0" algn="just" rtl="0">
              <a:spcBef>
                <a:spcPts val="0"/>
              </a:spcBef>
              <a:spcAft>
                <a:spcPts val="0"/>
              </a:spcAft>
              <a:buClr>
                <a:schemeClr val="dk1"/>
              </a:buClr>
              <a:buSzPts val="1100"/>
              <a:buFont typeface="Arial"/>
              <a:buNone/>
            </a:pPr>
            <a:r>
              <a:rPr lang="en-US" sz="3141" dirty="0">
                <a:solidFill>
                  <a:srgbClr val="32424A"/>
                </a:solidFill>
                <a:latin typeface="Inter"/>
                <a:ea typeface="Inter"/>
                <a:cs typeface="Inter"/>
                <a:sym typeface="Inter"/>
              </a:rPr>
              <a:t>Lack of structured donation channels</a:t>
            </a:r>
            <a:br>
              <a:rPr lang="en-US" sz="3141" dirty="0">
                <a:solidFill>
                  <a:srgbClr val="32424A"/>
                </a:solidFill>
                <a:latin typeface="Inter"/>
                <a:ea typeface="Inter"/>
                <a:cs typeface="Inter"/>
                <a:sym typeface="Inter"/>
              </a:rPr>
            </a:br>
            <a:endParaRPr sz="3141" dirty="0">
              <a:solidFill>
                <a:srgbClr val="32424A"/>
              </a:solidFill>
              <a:latin typeface="Inter"/>
              <a:ea typeface="Inter"/>
              <a:cs typeface="Inter"/>
              <a:sym typeface="Inter"/>
            </a:endParaRPr>
          </a:p>
          <a:p>
            <a:pPr marL="0" lvl="0" indent="0" algn="just" rtl="0">
              <a:spcBef>
                <a:spcPts val="0"/>
              </a:spcBef>
              <a:spcAft>
                <a:spcPts val="0"/>
              </a:spcAft>
              <a:buClr>
                <a:schemeClr val="dk1"/>
              </a:buClr>
              <a:buSzPts val="1100"/>
              <a:buFont typeface="Arial"/>
              <a:buNone/>
            </a:pPr>
            <a:r>
              <a:rPr lang="en-US" sz="3141" dirty="0">
                <a:solidFill>
                  <a:srgbClr val="32424A"/>
                </a:solidFill>
                <a:latin typeface="Inter"/>
                <a:ea typeface="Inter"/>
                <a:cs typeface="Inter"/>
                <a:sym typeface="Inter"/>
              </a:rPr>
              <a:t>Limited awareness about needs of specially-abled children</a:t>
            </a:r>
            <a:br>
              <a:rPr lang="en-US" sz="3141" dirty="0">
                <a:solidFill>
                  <a:srgbClr val="32424A"/>
                </a:solidFill>
                <a:latin typeface="Inter"/>
                <a:ea typeface="Inter"/>
                <a:cs typeface="Inter"/>
                <a:sym typeface="Inter"/>
              </a:rPr>
            </a:br>
            <a:endParaRPr sz="3141" dirty="0">
              <a:solidFill>
                <a:srgbClr val="32424A"/>
              </a:solidFill>
              <a:latin typeface="Inter"/>
              <a:ea typeface="Inter"/>
              <a:cs typeface="Inter"/>
              <a:sym typeface="Inter"/>
            </a:endParaRPr>
          </a:p>
          <a:p>
            <a:pPr marL="0" lvl="0" indent="0" algn="just" rtl="0">
              <a:spcBef>
                <a:spcPts val="0"/>
              </a:spcBef>
              <a:spcAft>
                <a:spcPts val="0"/>
              </a:spcAft>
              <a:buClr>
                <a:schemeClr val="dk1"/>
              </a:buClr>
              <a:buSzPts val="1100"/>
              <a:buFont typeface="Arial"/>
              <a:buNone/>
            </a:pPr>
            <a:r>
              <a:rPr lang="en-US" sz="3141" dirty="0">
                <a:solidFill>
                  <a:srgbClr val="32424A"/>
                </a:solidFill>
                <a:latin typeface="Inter"/>
                <a:ea typeface="Inter"/>
                <a:cs typeface="Inter"/>
                <a:sym typeface="Inter"/>
              </a:rPr>
              <a:t>Trust and transparency concerns</a:t>
            </a:r>
            <a:br>
              <a:rPr lang="en-US" sz="3141" dirty="0">
                <a:solidFill>
                  <a:srgbClr val="32424A"/>
                </a:solidFill>
                <a:latin typeface="Inter"/>
                <a:ea typeface="Inter"/>
                <a:cs typeface="Inter"/>
                <a:sym typeface="Inter"/>
              </a:rPr>
            </a:br>
            <a:endParaRPr sz="3141" dirty="0">
              <a:solidFill>
                <a:srgbClr val="32424A"/>
              </a:solidFill>
              <a:latin typeface="Inter"/>
              <a:ea typeface="Inter"/>
              <a:cs typeface="Inter"/>
              <a:sym typeface="Inter"/>
            </a:endParaRPr>
          </a:p>
          <a:p>
            <a:pPr marL="0" lvl="0" indent="0" algn="just" rtl="0">
              <a:spcBef>
                <a:spcPts val="0"/>
              </a:spcBef>
              <a:spcAft>
                <a:spcPts val="0"/>
              </a:spcAft>
              <a:buClr>
                <a:schemeClr val="dk1"/>
              </a:buClr>
              <a:buSzPts val="1100"/>
              <a:buFont typeface="Arial"/>
              <a:buNone/>
            </a:pPr>
            <a:r>
              <a:rPr lang="en-US" sz="3141" dirty="0">
                <a:solidFill>
                  <a:srgbClr val="32424A"/>
                </a:solidFill>
                <a:latin typeface="Inter"/>
                <a:ea typeface="Inter"/>
                <a:cs typeface="Inter"/>
                <a:sym typeface="Inter"/>
              </a:rPr>
              <a:t>Irregular support to NGOs</a:t>
            </a:r>
            <a:endParaRPr sz="3141" dirty="0">
              <a:solidFill>
                <a:srgbClr val="32424A"/>
              </a:solidFill>
              <a:latin typeface="Inter"/>
              <a:ea typeface="Inter"/>
              <a:cs typeface="Inter"/>
              <a:sym typeface="Inter"/>
            </a:endParaRPr>
          </a:p>
          <a:p>
            <a:pPr marL="0" marR="0" lvl="0" indent="0" algn="just" rtl="0">
              <a:lnSpc>
                <a:spcPct val="100000"/>
              </a:lnSpc>
              <a:spcBef>
                <a:spcPts val="0"/>
              </a:spcBef>
              <a:spcAft>
                <a:spcPts val="0"/>
              </a:spcAft>
              <a:buNone/>
            </a:pPr>
            <a:endParaRPr sz="3141" dirty="0">
              <a:solidFill>
                <a:srgbClr val="32424A"/>
              </a:solidFill>
              <a:latin typeface="Inter"/>
              <a:ea typeface="Inter"/>
              <a:cs typeface="Inter"/>
              <a:sym typeface="Inter"/>
            </a:endParaRPr>
          </a:p>
        </p:txBody>
      </p:sp>
      <p:grpSp>
        <p:nvGrpSpPr>
          <p:cNvPr id="148" name="Google Shape;148;p5"/>
          <p:cNvGrpSpPr/>
          <p:nvPr/>
        </p:nvGrpSpPr>
        <p:grpSpPr>
          <a:xfrm>
            <a:off x="7372850" y="5728526"/>
            <a:ext cx="10915136" cy="4136571"/>
            <a:chOff x="-66360" y="-256235"/>
            <a:chExt cx="3622560" cy="1171800"/>
          </a:xfrm>
        </p:grpSpPr>
        <p:sp>
          <p:nvSpPr>
            <p:cNvPr id="149" name="Google Shape;149;p5"/>
            <p:cNvSpPr/>
            <p:nvPr/>
          </p:nvSpPr>
          <p:spPr>
            <a:xfrm>
              <a:off x="-66360" y="-144107"/>
              <a:ext cx="3520618" cy="998215"/>
            </a:xfrm>
            <a:custGeom>
              <a:avLst/>
              <a:gdLst/>
              <a:ahLst/>
              <a:cxnLst/>
              <a:rect l="l" t="t" r="r" b="b"/>
              <a:pathLst>
                <a:path w="3556180" h="1131122" extrusionOk="0">
                  <a:moveTo>
                    <a:pt x="20068" y="0"/>
                  </a:moveTo>
                  <a:lnTo>
                    <a:pt x="3536112" y="0"/>
                  </a:lnTo>
                  <a:cubicBezTo>
                    <a:pt x="3547195" y="0"/>
                    <a:pt x="3556180" y="8985"/>
                    <a:pt x="3556180" y="20068"/>
                  </a:cubicBezTo>
                  <a:lnTo>
                    <a:pt x="3556180" y="1111054"/>
                  </a:lnTo>
                  <a:cubicBezTo>
                    <a:pt x="3556180" y="1122137"/>
                    <a:pt x="3547195" y="1131122"/>
                    <a:pt x="3536112" y="1131122"/>
                  </a:cubicBezTo>
                  <a:lnTo>
                    <a:pt x="20068" y="1131122"/>
                  </a:lnTo>
                  <a:cubicBezTo>
                    <a:pt x="14746" y="1131122"/>
                    <a:pt x="9641" y="1129008"/>
                    <a:pt x="5878" y="1125244"/>
                  </a:cubicBezTo>
                  <a:cubicBezTo>
                    <a:pt x="2114" y="1121481"/>
                    <a:pt x="0" y="1116376"/>
                    <a:pt x="0" y="1111054"/>
                  </a:cubicBezTo>
                  <a:lnTo>
                    <a:pt x="0" y="20068"/>
                  </a:lnTo>
                  <a:cubicBezTo>
                    <a:pt x="0" y="8985"/>
                    <a:pt x="8985" y="0"/>
                    <a:pt x="20068" y="0"/>
                  </a:cubicBezTo>
                  <a:close/>
                </a:path>
              </a:pathLst>
            </a:custGeom>
            <a:solidFill>
              <a:srgbClr val="324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txBox="1"/>
            <p:nvPr/>
          </p:nvSpPr>
          <p:spPr>
            <a:xfrm>
              <a:off x="0" y="-256235"/>
              <a:ext cx="3556200" cy="1171800"/>
            </a:xfrm>
            <a:prstGeom prst="rect">
              <a:avLst/>
            </a:prstGeom>
            <a:noFill/>
            <a:ln>
              <a:noFill/>
            </a:ln>
          </p:spPr>
          <p:txBody>
            <a:bodyPr spcFirstLastPara="1" wrap="square" lIns="50800" tIns="50800" rIns="50800" bIns="50800" anchor="ctr" anchorCtr="0">
              <a:noAutofit/>
            </a:bodyPr>
            <a:lstStyle/>
            <a:p>
              <a:pPr marL="0" lvl="0" indent="0" algn="l" rtl="0">
                <a:lnSpc>
                  <a:spcPct val="147722"/>
                </a:lnSpc>
                <a:spcBef>
                  <a:spcPts val="0"/>
                </a:spcBef>
                <a:spcAft>
                  <a:spcPts val="0"/>
                </a:spcAft>
                <a:buClr>
                  <a:schemeClr val="dk1"/>
                </a:buClr>
                <a:buSzPts val="1100"/>
                <a:buFont typeface="Arial"/>
                <a:buNone/>
              </a:pPr>
              <a:r>
                <a:rPr lang="en-US" sz="3700" b="1">
                  <a:solidFill>
                    <a:srgbClr val="EEEEEE"/>
                  </a:solidFill>
                </a:rPr>
                <a:t>Focused Problem:</a:t>
              </a:r>
              <a:endParaRPr sz="3700" b="1">
                <a:solidFill>
                  <a:srgbClr val="EEEEEE"/>
                </a:solidFill>
              </a:endParaRPr>
            </a:p>
            <a:p>
              <a:pPr marL="0" lvl="0" indent="0" algn="ctr" rtl="0">
                <a:lnSpc>
                  <a:spcPct val="147722"/>
                </a:lnSpc>
                <a:spcBef>
                  <a:spcPts val="0"/>
                </a:spcBef>
                <a:spcAft>
                  <a:spcPts val="0"/>
                </a:spcAft>
                <a:buClr>
                  <a:schemeClr val="dk1"/>
                </a:buClr>
                <a:buFont typeface="Arial"/>
                <a:buNone/>
              </a:pPr>
              <a:r>
                <a:rPr lang="en-US" sz="3300">
                  <a:solidFill>
                    <a:srgbClr val="EEEEEE"/>
                  </a:solidFill>
                </a:rPr>
                <a:t>No dedicated, secure platform to connect donors with these children.</a:t>
              </a:r>
              <a:endParaRPr sz="3300">
                <a:solidFill>
                  <a:srgbClr val="EEEEEE"/>
                </a:solidFill>
              </a:endParaRPr>
            </a:p>
          </p:txBody>
        </p:sp>
      </p:grpSp>
      <p:sp>
        <p:nvSpPr>
          <p:cNvPr id="151" name="Google Shape;151;p5"/>
          <p:cNvSpPr txBox="1"/>
          <p:nvPr/>
        </p:nvSpPr>
        <p:spPr>
          <a:xfrm>
            <a:off x="7983224" y="7432577"/>
            <a:ext cx="9033000" cy="215400"/>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None/>
            </a:pPr>
            <a:endParaRPr/>
          </a:p>
        </p:txBody>
      </p:sp>
      <p:grpSp>
        <p:nvGrpSpPr>
          <p:cNvPr id="152" name="Google Shape;152;p5"/>
          <p:cNvGrpSpPr/>
          <p:nvPr/>
        </p:nvGrpSpPr>
        <p:grpSpPr>
          <a:xfrm>
            <a:off x="7531123" y="213894"/>
            <a:ext cx="9004029" cy="1508344"/>
            <a:chOff x="0" y="-38100"/>
            <a:chExt cx="2514249" cy="421184"/>
          </a:xfrm>
        </p:grpSpPr>
        <p:sp>
          <p:nvSpPr>
            <p:cNvPr id="153" name="Google Shape;153;p5"/>
            <p:cNvSpPr/>
            <p:nvPr/>
          </p:nvSpPr>
          <p:spPr>
            <a:xfrm>
              <a:off x="0" y="0"/>
              <a:ext cx="2514248" cy="383084"/>
            </a:xfrm>
            <a:custGeom>
              <a:avLst/>
              <a:gdLst/>
              <a:ahLst/>
              <a:cxnLst/>
              <a:rect l="l" t="t" r="r" b="b"/>
              <a:pathLst>
                <a:path w="2514248" h="383084" extrusionOk="0">
                  <a:moveTo>
                    <a:pt x="43851" y="0"/>
                  </a:moveTo>
                  <a:lnTo>
                    <a:pt x="2470397" y="0"/>
                  </a:lnTo>
                  <a:cubicBezTo>
                    <a:pt x="2482027" y="0"/>
                    <a:pt x="2493181" y="4620"/>
                    <a:pt x="2501405" y="12844"/>
                  </a:cubicBezTo>
                  <a:cubicBezTo>
                    <a:pt x="2509628" y="21068"/>
                    <a:pt x="2514248" y="32221"/>
                    <a:pt x="2514248" y="43851"/>
                  </a:cubicBezTo>
                  <a:lnTo>
                    <a:pt x="2514248" y="339233"/>
                  </a:lnTo>
                  <a:cubicBezTo>
                    <a:pt x="2514248" y="350863"/>
                    <a:pt x="2509628" y="362017"/>
                    <a:pt x="2501405" y="370240"/>
                  </a:cubicBezTo>
                  <a:cubicBezTo>
                    <a:pt x="2493181" y="378464"/>
                    <a:pt x="2482027" y="383084"/>
                    <a:pt x="2470397" y="383084"/>
                  </a:cubicBezTo>
                  <a:lnTo>
                    <a:pt x="43851" y="383084"/>
                  </a:lnTo>
                  <a:cubicBezTo>
                    <a:pt x="19633" y="383084"/>
                    <a:pt x="0" y="363451"/>
                    <a:pt x="0" y="339233"/>
                  </a:cubicBezTo>
                  <a:lnTo>
                    <a:pt x="0" y="43851"/>
                  </a:lnTo>
                  <a:cubicBezTo>
                    <a:pt x="0" y="32221"/>
                    <a:pt x="4620" y="21068"/>
                    <a:pt x="12844" y="12844"/>
                  </a:cubicBezTo>
                  <a:cubicBezTo>
                    <a:pt x="21068" y="4620"/>
                    <a:pt x="32221" y="0"/>
                    <a:pt x="43851" y="0"/>
                  </a:cubicBezTo>
                  <a:close/>
                </a:path>
              </a:pathLst>
            </a:custGeom>
            <a:solidFill>
              <a:srgbClr val="458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5"/>
            <p:cNvSpPr txBox="1"/>
            <p:nvPr/>
          </p:nvSpPr>
          <p:spPr>
            <a:xfrm>
              <a:off x="0" y="-38100"/>
              <a:ext cx="2514249" cy="421184"/>
            </a:xfrm>
            <a:prstGeom prst="rect">
              <a:avLst/>
            </a:prstGeom>
            <a:noFill/>
            <a:ln>
              <a:noFill/>
            </a:ln>
          </p:spPr>
          <p:txBody>
            <a:bodyPr spcFirstLastPara="1" wrap="square" lIns="49900" tIns="49900" rIns="49900" bIns="499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5" name="Google Shape;155;p5"/>
          <p:cNvSpPr txBox="1"/>
          <p:nvPr/>
        </p:nvSpPr>
        <p:spPr>
          <a:xfrm>
            <a:off x="1890272" y="2091446"/>
            <a:ext cx="3111900" cy="215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a:p>
        </p:txBody>
      </p:sp>
      <p:sp>
        <p:nvSpPr>
          <p:cNvPr id="156" name="Google Shape;156;p5"/>
          <p:cNvSpPr txBox="1"/>
          <p:nvPr/>
        </p:nvSpPr>
        <p:spPr>
          <a:xfrm>
            <a:off x="8356573" y="421903"/>
            <a:ext cx="8286300" cy="107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5800">
                <a:solidFill>
                  <a:schemeClr val="dk1"/>
                </a:solidFill>
                <a:latin typeface="Calibri"/>
                <a:ea typeface="Calibri"/>
                <a:cs typeface="Calibri"/>
                <a:sym typeface="Calibri"/>
              </a:rPr>
              <a:t>Problem Identification </a:t>
            </a:r>
            <a:endParaRPr sz="5800">
              <a:solidFill>
                <a:schemeClr val="dk1"/>
              </a:solidFill>
              <a:latin typeface="Calibri"/>
              <a:ea typeface="Calibri"/>
              <a:cs typeface="Calibri"/>
              <a:sym typeface="Calibri"/>
            </a:endParaRPr>
          </a:p>
        </p:txBody>
      </p:sp>
      <p:pic>
        <p:nvPicPr>
          <p:cNvPr id="157" name="Google Shape;157;p5"/>
          <p:cNvPicPr preferRelativeResize="0"/>
          <p:nvPr/>
        </p:nvPicPr>
        <p:blipFill>
          <a:blip r:embed="rId3">
            <a:alphaModFix/>
          </a:blip>
          <a:stretch>
            <a:fillRect/>
          </a:stretch>
        </p:blipFill>
        <p:spPr>
          <a:xfrm>
            <a:off x="261125" y="644950"/>
            <a:ext cx="6292013" cy="8389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Shape 161"/>
        <p:cNvGrpSpPr/>
        <p:nvPr/>
      </p:nvGrpSpPr>
      <p:grpSpPr>
        <a:xfrm>
          <a:off x="0" y="0"/>
          <a:ext cx="0" cy="0"/>
          <a:chOff x="0" y="0"/>
          <a:chExt cx="0" cy="0"/>
        </a:xfrm>
      </p:grpSpPr>
      <p:grpSp>
        <p:nvGrpSpPr>
          <p:cNvPr id="162" name="Google Shape;162;p6"/>
          <p:cNvGrpSpPr/>
          <p:nvPr/>
        </p:nvGrpSpPr>
        <p:grpSpPr>
          <a:xfrm>
            <a:off x="562425" y="101825"/>
            <a:ext cx="8815487" cy="1102131"/>
            <a:chOff x="0" y="-38101"/>
            <a:chExt cx="1784620" cy="528600"/>
          </a:xfrm>
        </p:grpSpPr>
        <p:sp>
          <p:nvSpPr>
            <p:cNvPr id="163" name="Google Shape;163;p6"/>
            <p:cNvSpPr/>
            <p:nvPr/>
          </p:nvSpPr>
          <p:spPr>
            <a:xfrm>
              <a:off x="0" y="0"/>
              <a:ext cx="1784620" cy="490418"/>
            </a:xfrm>
            <a:custGeom>
              <a:avLst/>
              <a:gdLst/>
              <a:ahLst/>
              <a:cxnLst/>
              <a:rect l="l" t="t" r="r" b="b"/>
              <a:pathLst>
                <a:path w="1784620" h="490418" extrusionOk="0">
                  <a:moveTo>
                    <a:pt x="61572" y="0"/>
                  </a:moveTo>
                  <a:lnTo>
                    <a:pt x="1723048" y="0"/>
                  </a:lnTo>
                  <a:cubicBezTo>
                    <a:pt x="1739378" y="0"/>
                    <a:pt x="1755039" y="6487"/>
                    <a:pt x="1766586" y="18034"/>
                  </a:cubicBezTo>
                  <a:cubicBezTo>
                    <a:pt x="1778133" y="29581"/>
                    <a:pt x="1784620" y="45242"/>
                    <a:pt x="1784620" y="61572"/>
                  </a:cubicBezTo>
                  <a:lnTo>
                    <a:pt x="1784620" y="428846"/>
                  </a:lnTo>
                  <a:cubicBezTo>
                    <a:pt x="1784620" y="445176"/>
                    <a:pt x="1778133" y="460837"/>
                    <a:pt x="1766586" y="472384"/>
                  </a:cubicBezTo>
                  <a:cubicBezTo>
                    <a:pt x="1755039" y="483931"/>
                    <a:pt x="1739378" y="490418"/>
                    <a:pt x="1723048" y="490418"/>
                  </a:cubicBezTo>
                  <a:lnTo>
                    <a:pt x="61572" y="490418"/>
                  </a:lnTo>
                  <a:cubicBezTo>
                    <a:pt x="45242" y="490418"/>
                    <a:pt x="29581" y="483931"/>
                    <a:pt x="18034" y="472384"/>
                  </a:cubicBezTo>
                  <a:cubicBezTo>
                    <a:pt x="6487" y="460837"/>
                    <a:pt x="0" y="445176"/>
                    <a:pt x="0" y="428846"/>
                  </a:cubicBezTo>
                  <a:lnTo>
                    <a:pt x="0" y="61572"/>
                  </a:lnTo>
                  <a:cubicBezTo>
                    <a:pt x="0" y="45242"/>
                    <a:pt x="6487" y="29581"/>
                    <a:pt x="18034" y="18034"/>
                  </a:cubicBezTo>
                  <a:cubicBezTo>
                    <a:pt x="29581" y="6487"/>
                    <a:pt x="45242" y="0"/>
                    <a:pt x="61572" y="0"/>
                  </a:cubicBezTo>
                  <a:close/>
                </a:path>
              </a:pathLst>
            </a:custGeom>
            <a:solidFill>
              <a:srgbClr val="458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6"/>
            <p:cNvSpPr txBox="1"/>
            <p:nvPr/>
          </p:nvSpPr>
          <p:spPr>
            <a:xfrm>
              <a:off x="0" y="-38101"/>
              <a:ext cx="1582800" cy="5286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r>
                <a:rPr lang="en-US" sz="5200" b="1">
                  <a:solidFill>
                    <a:schemeClr val="dk1"/>
                  </a:solidFill>
                  <a:latin typeface="Calibri"/>
                  <a:ea typeface="Calibri"/>
                  <a:cs typeface="Calibri"/>
                  <a:sym typeface="Calibri"/>
                </a:rPr>
                <a:t>A Digital Bridge of Support</a:t>
              </a:r>
              <a:endParaRPr sz="5200" b="1" i="0" u="none" strike="noStrike" cap="none">
                <a:solidFill>
                  <a:schemeClr val="dk1"/>
                </a:solidFill>
                <a:latin typeface="Calibri"/>
                <a:ea typeface="Calibri"/>
                <a:cs typeface="Calibri"/>
                <a:sym typeface="Calibri"/>
              </a:endParaRPr>
            </a:p>
          </p:txBody>
        </p:sp>
      </p:grpSp>
      <p:grpSp>
        <p:nvGrpSpPr>
          <p:cNvPr id="165" name="Google Shape;165;p6"/>
          <p:cNvGrpSpPr/>
          <p:nvPr/>
        </p:nvGrpSpPr>
        <p:grpSpPr>
          <a:xfrm>
            <a:off x="562425" y="1334475"/>
            <a:ext cx="8815513" cy="8482721"/>
            <a:chOff x="0" y="-38100"/>
            <a:chExt cx="2200962" cy="622448"/>
          </a:xfrm>
        </p:grpSpPr>
        <p:sp>
          <p:nvSpPr>
            <p:cNvPr id="166" name="Google Shape;166;p6"/>
            <p:cNvSpPr/>
            <p:nvPr/>
          </p:nvSpPr>
          <p:spPr>
            <a:xfrm>
              <a:off x="0" y="0"/>
              <a:ext cx="2200962" cy="584348"/>
            </a:xfrm>
            <a:custGeom>
              <a:avLst/>
              <a:gdLst/>
              <a:ahLst/>
              <a:cxnLst/>
              <a:rect l="l" t="t" r="r" b="b"/>
              <a:pathLst>
                <a:path w="2200962" h="584348" extrusionOk="0">
                  <a:moveTo>
                    <a:pt x="32425" y="0"/>
                  </a:moveTo>
                  <a:lnTo>
                    <a:pt x="2168537" y="0"/>
                  </a:lnTo>
                  <a:cubicBezTo>
                    <a:pt x="2186445" y="0"/>
                    <a:pt x="2200962" y="14517"/>
                    <a:pt x="2200962" y="32425"/>
                  </a:cubicBezTo>
                  <a:lnTo>
                    <a:pt x="2200962" y="551923"/>
                  </a:lnTo>
                  <a:cubicBezTo>
                    <a:pt x="2200962" y="569831"/>
                    <a:pt x="2186445" y="584348"/>
                    <a:pt x="2168537" y="584348"/>
                  </a:cubicBezTo>
                  <a:lnTo>
                    <a:pt x="32425" y="584348"/>
                  </a:lnTo>
                  <a:cubicBezTo>
                    <a:pt x="14517" y="584348"/>
                    <a:pt x="0" y="569831"/>
                    <a:pt x="0" y="551923"/>
                  </a:cubicBezTo>
                  <a:lnTo>
                    <a:pt x="0" y="32425"/>
                  </a:lnTo>
                  <a:cubicBezTo>
                    <a:pt x="0" y="14517"/>
                    <a:pt x="14517" y="0"/>
                    <a:pt x="32425" y="0"/>
                  </a:cubicBezTo>
                  <a:close/>
                </a:path>
              </a:pathLst>
            </a:custGeom>
            <a:solidFill>
              <a:srgbClr val="324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6"/>
            <p:cNvSpPr txBox="1"/>
            <p:nvPr/>
          </p:nvSpPr>
          <p:spPr>
            <a:xfrm>
              <a:off x="0" y="-38100"/>
              <a:ext cx="2200962" cy="62244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8" name="Google Shape;168;p6"/>
          <p:cNvGrpSpPr/>
          <p:nvPr/>
        </p:nvGrpSpPr>
        <p:grpSpPr>
          <a:xfrm>
            <a:off x="12096448" y="182513"/>
            <a:ext cx="3004352" cy="940772"/>
            <a:chOff x="0" y="-38100"/>
            <a:chExt cx="1306240" cy="277686"/>
          </a:xfrm>
        </p:grpSpPr>
        <p:sp>
          <p:nvSpPr>
            <p:cNvPr id="169" name="Google Shape;169;p6"/>
            <p:cNvSpPr/>
            <p:nvPr/>
          </p:nvSpPr>
          <p:spPr>
            <a:xfrm>
              <a:off x="0" y="0"/>
              <a:ext cx="1306240" cy="239586"/>
            </a:xfrm>
            <a:custGeom>
              <a:avLst/>
              <a:gdLst/>
              <a:ahLst/>
              <a:cxnLst/>
              <a:rect l="l" t="t" r="r" b="b"/>
              <a:pathLst>
                <a:path w="1306240" h="239586" extrusionOk="0">
                  <a:moveTo>
                    <a:pt x="90969" y="0"/>
                  </a:moveTo>
                  <a:lnTo>
                    <a:pt x="1215271" y="0"/>
                  </a:lnTo>
                  <a:cubicBezTo>
                    <a:pt x="1265512" y="0"/>
                    <a:pt x="1306240" y="40728"/>
                    <a:pt x="1306240" y="90969"/>
                  </a:cubicBezTo>
                  <a:lnTo>
                    <a:pt x="1306240" y="148617"/>
                  </a:lnTo>
                  <a:cubicBezTo>
                    <a:pt x="1306240" y="198858"/>
                    <a:pt x="1265512" y="239586"/>
                    <a:pt x="1215271" y="239586"/>
                  </a:cubicBezTo>
                  <a:lnTo>
                    <a:pt x="90969" y="239586"/>
                  </a:lnTo>
                  <a:cubicBezTo>
                    <a:pt x="40728" y="239586"/>
                    <a:pt x="0" y="198858"/>
                    <a:pt x="0" y="148617"/>
                  </a:cubicBezTo>
                  <a:lnTo>
                    <a:pt x="0" y="90969"/>
                  </a:lnTo>
                  <a:cubicBezTo>
                    <a:pt x="0" y="40728"/>
                    <a:pt x="40728" y="0"/>
                    <a:pt x="90969" y="0"/>
                  </a:cubicBezTo>
                  <a:close/>
                </a:path>
              </a:pathLst>
            </a:custGeom>
            <a:solidFill>
              <a:srgbClr val="E4E4E4"/>
            </a:solidFill>
            <a:ln w="19050" cap="rnd" cmpd="sng">
              <a:solidFill>
                <a:srgbClr val="32424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6"/>
            <p:cNvSpPr txBox="1"/>
            <p:nvPr/>
          </p:nvSpPr>
          <p:spPr>
            <a:xfrm>
              <a:off x="0" y="-38100"/>
              <a:ext cx="1306240" cy="277686"/>
            </a:xfrm>
            <a:prstGeom prst="rect">
              <a:avLst/>
            </a:prstGeom>
            <a:noFill/>
            <a:ln>
              <a:noFill/>
            </a:ln>
          </p:spPr>
          <p:txBody>
            <a:bodyPr spcFirstLastPara="1" wrap="square" lIns="50075" tIns="50075" rIns="50075" bIns="50075"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1" name="Google Shape;171;p6"/>
          <p:cNvSpPr txBox="1"/>
          <p:nvPr/>
        </p:nvSpPr>
        <p:spPr>
          <a:xfrm>
            <a:off x="8515794" y="1484216"/>
            <a:ext cx="8325300" cy="215400"/>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None/>
            </a:pPr>
            <a:endParaRPr/>
          </a:p>
        </p:txBody>
      </p:sp>
      <p:sp>
        <p:nvSpPr>
          <p:cNvPr id="172" name="Google Shape;172;p6"/>
          <p:cNvSpPr txBox="1"/>
          <p:nvPr/>
        </p:nvSpPr>
        <p:spPr>
          <a:xfrm>
            <a:off x="9146971" y="5210568"/>
            <a:ext cx="7062900" cy="445200"/>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None/>
            </a:pPr>
            <a:r>
              <a:rPr lang="en-US" sz="2893" b="0" i="0" u="none" strike="noStrike" cap="none">
                <a:solidFill>
                  <a:srgbClr val="EEEEEE"/>
                </a:solidFill>
                <a:latin typeface="Inter"/>
                <a:ea typeface="Inter"/>
                <a:cs typeface="Inter"/>
                <a:sym typeface="Inter"/>
              </a:rPr>
              <a:t>.</a:t>
            </a:r>
            <a:endParaRPr/>
          </a:p>
        </p:txBody>
      </p:sp>
      <p:sp>
        <p:nvSpPr>
          <p:cNvPr id="173" name="Google Shape;173;p6"/>
          <p:cNvSpPr txBox="1"/>
          <p:nvPr/>
        </p:nvSpPr>
        <p:spPr>
          <a:xfrm>
            <a:off x="11934050" y="345088"/>
            <a:ext cx="4439700" cy="615600"/>
          </a:xfrm>
          <a:prstGeom prst="rect">
            <a:avLst/>
          </a:prstGeom>
          <a:noFill/>
          <a:ln>
            <a:noFill/>
          </a:ln>
        </p:spPr>
        <p:txBody>
          <a:bodyPr spcFirstLastPara="1" wrap="square" lIns="0" tIns="0" rIns="0" bIns="0" anchor="t" anchorCtr="0">
            <a:spAutoFit/>
          </a:bodyPr>
          <a:lstStyle/>
          <a:p>
            <a:pPr marL="457200" lvl="0" indent="0" algn="l" rtl="0">
              <a:lnSpc>
                <a:spcPct val="115000"/>
              </a:lnSpc>
              <a:spcBef>
                <a:spcPts val="0"/>
              </a:spcBef>
              <a:spcAft>
                <a:spcPts val="1200"/>
              </a:spcAft>
              <a:buNone/>
            </a:pPr>
            <a:r>
              <a:rPr lang="en-US" sz="4000">
                <a:solidFill>
                  <a:schemeClr val="dk1"/>
                </a:solidFill>
              </a:rPr>
              <a:t>Flowchart</a:t>
            </a:r>
            <a:endParaRPr sz="4700"/>
          </a:p>
        </p:txBody>
      </p:sp>
      <p:sp>
        <p:nvSpPr>
          <p:cNvPr id="174" name="Google Shape;174;p6"/>
          <p:cNvSpPr txBox="1"/>
          <p:nvPr/>
        </p:nvSpPr>
        <p:spPr>
          <a:xfrm>
            <a:off x="1022175" y="1879075"/>
            <a:ext cx="8551500" cy="6755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500"/>
              </a:spcBef>
              <a:spcAft>
                <a:spcPts val="0"/>
              </a:spcAft>
              <a:buNone/>
            </a:pPr>
            <a:r>
              <a:rPr lang="en-US" sz="3200" b="1">
                <a:solidFill>
                  <a:srgbClr val="FFFFFF"/>
                </a:solidFill>
              </a:rPr>
              <a:t>Our Solution:</a:t>
            </a:r>
            <a:br>
              <a:rPr lang="en-US" sz="3200" b="1">
                <a:solidFill>
                  <a:srgbClr val="FFFFFF"/>
                </a:solidFill>
              </a:rPr>
            </a:br>
            <a:r>
              <a:rPr lang="en-US" sz="3200" b="1">
                <a:solidFill>
                  <a:srgbClr val="FFFFFF"/>
                </a:solidFill>
              </a:rPr>
              <a:t> A secure web-based platform for donations (money, items, services).</a:t>
            </a:r>
            <a:endParaRPr sz="3200" b="1">
              <a:solidFill>
                <a:srgbClr val="FFFFFF"/>
              </a:solidFill>
            </a:endParaRPr>
          </a:p>
          <a:p>
            <a:pPr marL="0" lvl="0" indent="0" algn="l" rtl="0">
              <a:lnSpc>
                <a:spcPct val="115000"/>
              </a:lnSpc>
              <a:spcBef>
                <a:spcPts val="1500"/>
              </a:spcBef>
              <a:spcAft>
                <a:spcPts val="0"/>
              </a:spcAft>
              <a:buNone/>
            </a:pPr>
            <a:endParaRPr sz="3200" b="1">
              <a:solidFill>
                <a:srgbClr val="FFFFFF"/>
              </a:solidFill>
            </a:endParaRPr>
          </a:p>
          <a:p>
            <a:pPr marL="0" lvl="0" indent="0" algn="l" rtl="0">
              <a:lnSpc>
                <a:spcPct val="115000"/>
              </a:lnSpc>
              <a:spcBef>
                <a:spcPts val="1500"/>
              </a:spcBef>
              <a:spcAft>
                <a:spcPts val="0"/>
              </a:spcAft>
              <a:buNone/>
            </a:pPr>
            <a:r>
              <a:rPr lang="en-US" sz="3200" b="1">
                <a:solidFill>
                  <a:srgbClr val="FFFFFF"/>
                </a:solidFill>
              </a:rPr>
              <a:t>Technologies Used:</a:t>
            </a:r>
            <a:endParaRPr sz="3200" b="1">
              <a:solidFill>
                <a:srgbClr val="FFFFFF"/>
              </a:solidFill>
            </a:endParaRPr>
          </a:p>
          <a:p>
            <a:pPr marL="457200" lvl="0" indent="-393700" algn="l" rtl="0">
              <a:lnSpc>
                <a:spcPct val="115000"/>
              </a:lnSpc>
              <a:spcBef>
                <a:spcPts val="1500"/>
              </a:spcBef>
              <a:spcAft>
                <a:spcPts val="0"/>
              </a:spcAft>
              <a:buClr>
                <a:srgbClr val="FFFFFF"/>
              </a:buClr>
              <a:buSzPts val="2600"/>
              <a:buChar char="●"/>
            </a:pPr>
            <a:r>
              <a:rPr lang="en-US" sz="2600">
                <a:solidFill>
                  <a:srgbClr val="FFFFFF"/>
                </a:solidFill>
              </a:rPr>
              <a:t>Website (Frontend: React, Backend: Node.js)</a:t>
            </a:r>
            <a:br>
              <a:rPr lang="en-US" sz="2600">
                <a:solidFill>
                  <a:srgbClr val="FFFFFF"/>
                </a:solidFill>
              </a:rPr>
            </a:br>
            <a:endParaRPr sz="2600">
              <a:solidFill>
                <a:srgbClr val="FFFFFF"/>
              </a:solidFill>
            </a:endParaRPr>
          </a:p>
          <a:p>
            <a:pPr marL="457200" lvl="0" indent="-393700" algn="l" rtl="0">
              <a:lnSpc>
                <a:spcPct val="115000"/>
              </a:lnSpc>
              <a:spcBef>
                <a:spcPts val="0"/>
              </a:spcBef>
              <a:spcAft>
                <a:spcPts val="0"/>
              </a:spcAft>
              <a:buClr>
                <a:srgbClr val="FFFFFF"/>
              </a:buClr>
              <a:buSzPts val="2600"/>
              <a:buChar char="●"/>
            </a:pPr>
            <a:r>
              <a:rPr lang="en-US" sz="2600">
                <a:solidFill>
                  <a:srgbClr val="FFFFFF"/>
                </a:solidFill>
              </a:rPr>
              <a:t>Database (MongoDB)</a:t>
            </a:r>
            <a:br>
              <a:rPr lang="en-US" sz="2600">
                <a:solidFill>
                  <a:srgbClr val="FFFFFF"/>
                </a:solidFill>
              </a:rPr>
            </a:br>
            <a:endParaRPr sz="2600">
              <a:solidFill>
                <a:srgbClr val="FFFFFF"/>
              </a:solidFill>
            </a:endParaRPr>
          </a:p>
          <a:p>
            <a:pPr marL="457200" lvl="0" indent="-393700" algn="l" rtl="0">
              <a:lnSpc>
                <a:spcPct val="115000"/>
              </a:lnSpc>
              <a:spcBef>
                <a:spcPts val="0"/>
              </a:spcBef>
              <a:spcAft>
                <a:spcPts val="0"/>
              </a:spcAft>
              <a:buClr>
                <a:srgbClr val="FFFFFF"/>
              </a:buClr>
              <a:buSzPts val="2600"/>
              <a:buChar char="●"/>
            </a:pPr>
            <a:r>
              <a:rPr lang="en-US" sz="2600">
                <a:solidFill>
                  <a:srgbClr val="FFFFFF"/>
                </a:solidFill>
              </a:rPr>
              <a:t>Payment Gateway Integration</a:t>
            </a:r>
            <a:br>
              <a:rPr lang="en-US" sz="2600">
                <a:solidFill>
                  <a:srgbClr val="FFFFFF"/>
                </a:solidFill>
              </a:rPr>
            </a:br>
            <a:endParaRPr sz="2600">
              <a:solidFill>
                <a:srgbClr val="FFFFFF"/>
              </a:solidFill>
            </a:endParaRPr>
          </a:p>
          <a:p>
            <a:pPr marL="457200" lvl="0" indent="-393700" algn="l" rtl="0">
              <a:lnSpc>
                <a:spcPct val="115000"/>
              </a:lnSpc>
              <a:spcBef>
                <a:spcPts val="0"/>
              </a:spcBef>
              <a:spcAft>
                <a:spcPts val="0"/>
              </a:spcAft>
              <a:buClr>
                <a:srgbClr val="FFFFFF"/>
              </a:buClr>
              <a:buSzPts val="2600"/>
              <a:buChar char="●"/>
            </a:pPr>
            <a:r>
              <a:rPr lang="en-US" sz="2600">
                <a:solidFill>
                  <a:srgbClr val="FFFFFF"/>
                </a:solidFill>
              </a:rPr>
              <a:t>Admin Dashboard for NGOs</a:t>
            </a:r>
            <a:endParaRPr sz="2600">
              <a:solidFill>
                <a:srgbClr val="FFFFFF"/>
              </a:solidFill>
            </a:endParaRPr>
          </a:p>
        </p:txBody>
      </p:sp>
      <p:pic>
        <p:nvPicPr>
          <p:cNvPr id="175" name="Google Shape;175;p6"/>
          <p:cNvPicPr preferRelativeResize="0"/>
          <p:nvPr/>
        </p:nvPicPr>
        <p:blipFill>
          <a:blip r:embed="rId3">
            <a:alphaModFix/>
          </a:blip>
          <a:stretch>
            <a:fillRect/>
          </a:stretch>
        </p:blipFill>
        <p:spPr>
          <a:xfrm>
            <a:off x="9573675" y="1879081"/>
            <a:ext cx="8551500" cy="771754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Shape 179"/>
        <p:cNvGrpSpPr/>
        <p:nvPr/>
      </p:nvGrpSpPr>
      <p:grpSpPr>
        <a:xfrm>
          <a:off x="0" y="0"/>
          <a:ext cx="0" cy="0"/>
          <a:chOff x="0" y="0"/>
          <a:chExt cx="0" cy="0"/>
        </a:xfrm>
      </p:grpSpPr>
      <p:sp>
        <p:nvSpPr>
          <p:cNvPr id="180" name="Google Shape;180;p7"/>
          <p:cNvSpPr txBox="1"/>
          <p:nvPr/>
        </p:nvSpPr>
        <p:spPr>
          <a:xfrm>
            <a:off x="3522900" y="502950"/>
            <a:ext cx="13418400" cy="32700"/>
          </a:xfrm>
          <a:prstGeom prst="rect">
            <a:avLst/>
          </a:prstGeom>
          <a:noFill/>
          <a:ln>
            <a:noFill/>
          </a:ln>
        </p:spPr>
        <p:txBody>
          <a:bodyPr spcFirstLastPara="1" wrap="square" lIns="0" tIns="0" rIns="0" bIns="0" anchor="t" anchorCtr="0">
            <a:spAutoFit/>
          </a:bodyPr>
          <a:lstStyle/>
          <a:p>
            <a:pPr marL="0" marR="0" lvl="0" indent="0" algn="l" rtl="0">
              <a:lnSpc>
                <a:spcPct val="93995"/>
              </a:lnSpc>
              <a:spcBef>
                <a:spcPts val="0"/>
              </a:spcBef>
              <a:spcAft>
                <a:spcPts val="0"/>
              </a:spcAft>
              <a:buNone/>
            </a:pPr>
            <a:endParaRPr sz="100"/>
          </a:p>
        </p:txBody>
      </p:sp>
      <p:sp>
        <p:nvSpPr>
          <p:cNvPr id="181" name="Google Shape;181;p7"/>
          <p:cNvSpPr/>
          <p:nvPr/>
        </p:nvSpPr>
        <p:spPr>
          <a:xfrm>
            <a:off x="933450" y="6503750"/>
            <a:ext cx="7734000" cy="3436200"/>
          </a:xfrm>
          <a:prstGeom prst="roundRect">
            <a:avLst>
              <a:gd name="adj" fmla="val 16667"/>
            </a:avLst>
          </a:prstGeom>
          <a:solidFill>
            <a:schemeClr val="accent1">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solidFill>
                  <a:schemeClr val="dk1"/>
                </a:solidFill>
              </a:rPr>
              <a:t>One of the key challenges was ensuring that donors trust our platform. We had to implement proper tracking mechanisms to show where and how their donations are being used, which required both technical and operational effort.</a:t>
            </a:r>
            <a:endParaRPr sz="3500" dirty="0">
              <a:latin typeface="Calibri"/>
              <a:ea typeface="Calibri"/>
              <a:cs typeface="Calibri"/>
              <a:sym typeface="Calibri"/>
            </a:endParaRPr>
          </a:p>
        </p:txBody>
      </p:sp>
      <p:sp>
        <p:nvSpPr>
          <p:cNvPr id="182" name="Google Shape;182;p7"/>
          <p:cNvSpPr/>
          <p:nvPr/>
        </p:nvSpPr>
        <p:spPr>
          <a:xfrm>
            <a:off x="9550050" y="6503750"/>
            <a:ext cx="7734000" cy="3436200"/>
          </a:xfrm>
          <a:prstGeom prst="roundRect">
            <a:avLst>
              <a:gd name="adj" fmla="val 16667"/>
            </a:avLst>
          </a:prstGeom>
          <a:solidFill>
            <a:schemeClr val="accent1">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200">
                <a:solidFill>
                  <a:schemeClr val="dk1"/>
                </a:solidFill>
              </a:rPr>
              <a:t>Collaborating with different NGOs was challenging due to varying workflows, communication gaps, and data-sharing issues. Standardizing the donation process across organizations required extra planning and customization.</a:t>
            </a:r>
            <a:endParaRPr sz="3500">
              <a:latin typeface="Calibri"/>
              <a:ea typeface="Calibri"/>
              <a:cs typeface="Calibri"/>
              <a:sym typeface="Calibri"/>
            </a:endParaRPr>
          </a:p>
        </p:txBody>
      </p:sp>
      <p:sp>
        <p:nvSpPr>
          <p:cNvPr id="183" name="Google Shape;183;p7"/>
          <p:cNvSpPr txBox="1"/>
          <p:nvPr/>
        </p:nvSpPr>
        <p:spPr>
          <a:xfrm>
            <a:off x="933450" y="5665550"/>
            <a:ext cx="7277100" cy="83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3100" b="1">
                <a:solidFill>
                  <a:schemeClr val="dk1"/>
                </a:solidFill>
              </a:rPr>
              <a:t>1. Building Trust and Transparency:</a:t>
            </a:r>
            <a:endParaRPr sz="3100" b="1">
              <a:solidFill>
                <a:schemeClr val="dk1"/>
              </a:solidFill>
            </a:endParaRPr>
          </a:p>
          <a:p>
            <a:pPr marL="0" lvl="0" indent="0" algn="l" rtl="0">
              <a:spcBef>
                <a:spcPts val="0"/>
              </a:spcBef>
              <a:spcAft>
                <a:spcPts val="0"/>
              </a:spcAft>
              <a:buNone/>
            </a:pPr>
            <a:endParaRPr sz="3200">
              <a:solidFill>
                <a:schemeClr val="dk1"/>
              </a:solidFill>
              <a:latin typeface="Calibri"/>
              <a:ea typeface="Calibri"/>
              <a:cs typeface="Calibri"/>
              <a:sym typeface="Calibri"/>
            </a:endParaRPr>
          </a:p>
        </p:txBody>
      </p:sp>
      <p:sp>
        <p:nvSpPr>
          <p:cNvPr id="184" name="Google Shape;184;p7"/>
          <p:cNvSpPr/>
          <p:nvPr/>
        </p:nvSpPr>
        <p:spPr>
          <a:xfrm>
            <a:off x="3675500" y="0"/>
            <a:ext cx="11963400" cy="1155000"/>
          </a:xfrm>
          <a:prstGeom prst="roundRect">
            <a:avLst>
              <a:gd name="adj" fmla="val 16667"/>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4200" b="1">
                <a:solidFill>
                  <a:schemeClr val="dk1"/>
                </a:solidFill>
                <a:latin typeface="Times New Roman"/>
                <a:ea typeface="Times New Roman"/>
                <a:cs typeface="Times New Roman"/>
                <a:sym typeface="Times New Roman"/>
              </a:rPr>
              <a:t>        Challenges Faced During Implementation:</a:t>
            </a:r>
            <a:endParaRPr sz="2100">
              <a:latin typeface="Calibri"/>
              <a:ea typeface="Calibri"/>
              <a:cs typeface="Calibri"/>
              <a:sym typeface="Calibri"/>
            </a:endParaRPr>
          </a:p>
        </p:txBody>
      </p:sp>
      <p:sp>
        <p:nvSpPr>
          <p:cNvPr id="185" name="Google Shape;185;p7"/>
          <p:cNvSpPr txBox="1"/>
          <p:nvPr/>
        </p:nvSpPr>
        <p:spPr>
          <a:xfrm>
            <a:off x="9550050" y="5665550"/>
            <a:ext cx="7048500" cy="83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3100" b="1">
                <a:solidFill>
                  <a:schemeClr val="dk1"/>
                </a:solidFill>
              </a:rPr>
              <a:t>2. Coordinating with Multiple NGOs:</a:t>
            </a:r>
            <a:endParaRPr sz="3100" b="1">
              <a:solidFill>
                <a:schemeClr val="dk1"/>
              </a:solidFill>
            </a:endParaRPr>
          </a:p>
          <a:p>
            <a:pPr marL="0" lvl="0" indent="0" algn="l" rtl="0">
              <a:spcBef>
                <a:spcPts val="0"/>
              </a:spcBef>
              <a:spcAft>
                <a:spcPts val="0"/>
              </a:spcAft>
              <a:buNone/>
            </a:pPr>
            <a:endParaRPr sz="3300">
              <a:solidFill>
                <a:schemeClr val="dk1"/>
              </a:solidFill>
              <a:latin typeface="Calibri"/>
              <a:ea typeface="Calibri"/>
              <a:cs typeface="Calibri"/>
              <a:sym typeface="Calibri"/>
            </a:endParaRPr>
          </a:p>
        </p:txBody>
      </p:sp>
      <p:pic>
        <p:nvPicPr>
          <p:cNvPr id="186" name="Google Shape;186;p7"/>
          <p:cNvPicPr preferRelativeResize="0"/>
          <p:nvPr/>
        </p:nvPicPr>
        <p:blipFill>
          <a:blip r:embed="rId3">
            <a:alphaModFix/>
          </a:blip>
          <a:stretch>
            <a:fillRect/>
          </a:stretch>
        </p:blipFill>
        <p:spPr>
          <a:xfrm>
            <a:off x="933450" y="1801600"/>
            <a:ext cx="7733999" cy="3436200"/>
          </a:xfrm>
          <a:prstGeom prst="rect">
            <a:avLst/>
          </a:prstGeom>
          <a:noFill/>
          <a:ln>
            <a:noFill/>
          </a:ln>
        </p:spPr>
      </p:pic>
      <p:pic>
        <p:nvPicPr>
          <p:cNvPr id="187" name="Google Shape;187;p7"/>
          <p:cNvPicPr preferRelativeResize="0"/>
          <p:nvPr/>
        </p:nvPicPr>
        <p:blipFill rotWithShape="1">
          <a:blip r:embed="rId4">
            <a:alphaModFix/>
          </a:blip>
          <a:srcRect t="18302" b="30140"/>
          <a:stretch/>
        </p:blipFill>
        <p:spPr>
          <a:xfrm>
            <a:off x="9550049" y="1801600"/>
            <a:ext cx="7733999" cy="3436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Shape 191"/>
        <p:cNvGrpSpPr/>
        <p:nvPr/>
      </p:nvGrpSpPr>
      <p:grpSpPr>
        <a:xfrm>
          <a:off x="0" y="0"/>
          <a:ext cx="0" cy="0"/>
          <a:chOff x="0" y="0"/>
          <a:chExt cx="0" cy="0"/>
        </a:xfrm>
      </p:grpSpPr>
      <p:grpSp>
        <p:nvGrpSpPr>
          <p:cNvPr id="192" name="Google Shape;192;p8"/>
          <p:cNvGrpSpPr/>
          <p:nvPr/>
        </p:nvGrpSpPr>
        <p:grpSpPr>
          <a:xfrm>
            <a:off x="0" y="0"/>
            <a:ext cx="10030371" cy="1090297"/>
            <a:chOff x="-2" y="-38102"/>
            <a:chExt cx="2258482" cy="2077548"/>
          </a:xfrm>
        </p:grpSpPr>
        <p:sp>
          <p:nvSpPr>
            <p:cNvPr id="193" name="Google Shape;193;p8"/>
            <p:cNvSpPr/>
            <p:nvPr/>
          </p:nvSpPr>
          <p:spPr>
            <a:xfrm>
              <a:off x="-2" y="1"/>
              <a:ext cx="2258482" cy="2039445"/>
            </a:xfrm>
            <a:custGeom>
              <a:avLst/>
              <a:gdLst/>
              <a:ahLst/>
              <a:cxnLst/>
              <a:rect l="l" t="t" r="r" b="b"/>
              <a:pathLst>
                <a:path w="2814308" h="2464586" extrusionOk="0">
                  <a:moveTo>
                    <a:pt x="25358" y="0"/>
                  </a:moveTo>
                  <a:lnTo>
                    <a:pt x="2788950" y="0"/>
                  </a:lnTo>
                  <a:cubicBezTo>
                    <a:pt x="2802955" y="0"/>
                    <a:pt x="2814308" y="11353"/>
                    <a:pt x="2814308" y="25358"/>
                  </a:cubicBezTo>
                  <a:lnTo>
                    <a:pt x="2814308" y="2439228"/>
                  </a:lnTo>
                  <a:cubicBezTo>
                    <a:pt x="2814308" y="2453233"/>
                    <a:pt x="2802955" y="2464586"/>
                    <a:pt x="2788950" y="2464586"/>
                  </a:cubicBezTo>
                  <a:lnTo>
                    <a:pt x="25358" y="2464586"/>
                  </a:lnTo>
                  <a:cubicBezTo>
                    <a:pt x="11353" y="2464586"/>
                    <a:pt x="0" y="2453233"/>
                    <a:pt x="0" y="2439228"/>
                  </a:cubicBezTo>
                  <a:lnTo>
                    <a:pt x="0" y="25358"/>
                  </a:lnTo>
                  <a:cubicBezTo>
                    <a:pt x="0" y="11353"/>
                    <a:pt x="11353" y="0"/>
                    <a:pt x="25358" y="0"/>
                  </a:cubicBezTo>
                  <a:close/>
                </a:path>
              </a:pathLst>
            </a:custGeom>
            <a:solidFill>
              <a:srgbClr val="324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8"/>
            <p:cNvSpPr txBox="1"/>
            <p:nvPr/>
          </p:nvSpPr>
          <p:spPr>
            <a:xfrm>
              <a:off x="-2" y="-38102"/>
              <a:ext cx="2219100" cy="1831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95" name="Google Shape;195;p8"/>
          <p:cNvCxnSpPr/>
          <p:nvPr/>
        </p:nvCxnSpPr>
        <p:spPr>
          <a:xfrm>
            <a:off x="1204240" y="9219948"/>
            <a:ext cx="6397577" cy="0"/>
          </a:xfrm>
          <a:prstGeom prst="straightConnector1">
            <a:avLst/>
          </a:prstGeom>
          <a:noFill/>
          <a:ln w="19050" cap="flat" cmpd="sng">
            <a:solidFill>
              <a:srgbClr val="32424A"/>
            </a:solidFill>
            <a:prstDash val="solid"/>
            <a:round/>
            <a:headEnd type="none" w="sm" len="sm"/>
            <a:tailEnd type="none" w="sm" len="sm"/>
          </a:ln>
        </p:spPr>
      </p:cxnSp>
      <p:sp>
        <p:nvSpPr>
          <p:cNvPr id="196" name="Google Shape;196;p8"/>
          <p:cNvSpPr txBox="1"/>
          <p:nvPr/>
        </p:nvSpPr>
        <p:spPr>
          <a:xfrm>
            <a:off x="12477432" y="2344949"/>
            <a:ext cx="4591500" cy="277200"/>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None/>
            </a:pPr>
            <a:endParaRPr sz="1800"/>
          </a:p>
        </p:txBody>
      </p:sp>
      <p:sp>
        <p:nvSpPr>
          <p:cNvPr id="197" name="Google Shape;197;p8"/>
          <p:cNvSpPr txBox="1"/>
          <p:nvPr/>
        </p:nvSpPr>
        <p:spPr>
          <a:xfrm>
            <a:off x="12500051" y="5150333"/>
            <a:ext cx="4591500" cy="215400"/>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None/>
            </a:pPr>
            <a:endParaRPr/>
          </a:p>
        </p:txBody>
      </p:sp>
      <p:sp>
        <p:nvSpPr>
          <p:cNvPr id="198" name="Google Shape;198;p8"/>
          <p:cNvSpPr txBox="1"/>
          <p:nvPr/>
        </p:nvSpPr>
        <p:spPr>
          <a:xfrm>
            <a:off x="12522670" y="8413886"/>
            <a:ext cx="4591500" cy="215400"/>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None/>
            </a:pPr>
            <a:endParaRPr/>
          </a:p>
        </p:txBody>
      </p:sp>
      <p:sp>
        <p:nvSpPr>
          <p:cNvPr id="199" name="Google Shape;199;p8"/>
          <p:cNvSpPr txBox="1"/>
          <p:nvPr/>
        </p:nvSpPr>
        <p:spPr>
          <a:xfrm>
            <a:off x="139131" y="992936"/>
            <a:ext cx="6428100" cy="202500"/>
          </a:xfrm>
          <a:prstGeom prst="rect">
            <a:avLst/>
          </a:prstGeom>
          <a:noFill/>
          <a:ln>
            <a:noFill/>
          </a:ln>
        </p:spPr>
        <p:txBody>
          <a:bodyPr spcFirstLastPara="1" wrap="square" lIns="0" tIns="0" rIns="0" bIns="0" anchor="t" anchorCtr="0">
            <a:spAutoFit/>
          </a:bodyPr>
          <a:lstStyle/>
          <a:p>
            <a:pPr marL="0" marR="0" lvl="0" indent="0" algn="l" rtl="0">
              <a:lnSpc>
                <a:spcPct val="94002"/>
              </a:lnSpc>
              <a:spcBef>
                <a:spcPts val="0"/>
              </a:spcBef>
              <a:spcAft>
                <a:spcPts val="0"/>
              </a:spcAft>
              <a:buNone/>
            </a:pPr>
            <a:endParaRPr/>
          </a:p>
        </p:txBody>
      </p:sp>
      <p:sp>
        <p:nvSpPr>
          <p:cNvPr id="200" name="Google Shape;200;p8"/>
          <p:cNvSpPr txBox="1"/>
          <p:nvPr/>
        </p:nvSpPr>
        <p:spPr>
          <a:xfrm>
            <a:off x="0" y="206600"/>
            <a:ext cx="95085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b="1">
                <a:solidFill>
                  <a:srgbClr val="FFFFFF"/>
                </a:solidFill>
              </a:rPr>
              <a:t>Community Impact – “Technology with a Heart”</a:t>
            </a:r>
            <a:endParaRPr sz="3200" b="1">
              <a:solidFill>
                <a:srgbClr val="FFFFFF"/>
              </a:solidFill>
            </a:endParaRPr>
          </a:p>
        </p:txBody>
      </p:sp>
      <p:sp>
        <p:nvSpPr>
          <p:cNvPr id="201" name="Google Shape;201;p8"/>
          <p:cNvSpPr txBox="1"/>
          <p:nvPr/>
        </p:nvSpPr>
        <p:spPr>
          <a:xfrm>
            <a:off x="-474325" y="1767400"/>
            <a:ext cx="9508500" cy="1920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500"/>
              </a:spcBef>
              <a:spcAft>
                <a:spcPts val="0"/>
              </a:spcAft>
              <a:buClr>
                <a:schemeClr val="dk1"/>
              </a:buClr>
              <a:buSzPts val="1100"/>
              <a:buFont typeface="Arial"/>
              <a:buNone/>
            </a:pPr>
            <a:endParaRPr sz="2600" b="1">
              <a:solidFill>
                <a:srgbClr val="ECECEC"/>
              </a:solidFill>
            </a:endParaRPr>
          </a:p>
          <a:p>
            <a:pPr marL="457200" lvl="0" indent="0" algn="l" rtl="0">
              <a:lnSpc>
                <a:spcPct val="115000"/>
              </a:lnSpc>
              <a:spcBef>
                <a:spcPts val="1500"/>
              </a:spcBef>
              <a:spcAft>
                <a:spcPts val="0"/>
              </a:spcAft>
              <a:buNone/>
            </a:pPr>
            <a:endParaRPr sz="2600">
              <a:solidFill>
                <a:schemeClr val="dk1"/>
              </a:solidFill>
            </a:endParaRPr>
          </a:p>
          <a:p>
            <a:pPr marL="457200" lvl="0" indent="0" algn="l" rtl="0">
              <a:lnSpc>
                <a:spcPct val="115000"/>
              </a:lnSpc>
              <a:spcBef>
                <a:spcPts val="1500"/>
              </a:spcBef>
              <a:spcAft>
                <a:spcPts val="1200"/>
              </a:spcAft>
              <a:buNone/>
            </a:pPr>
            <a:endParaRPr sz="2800" b="1">
              <a:solidFill>
                <a:schemeClr val="dk1"/>
              </a:solidFill>
            </a:endParaRPr>
          </a:p>
        </p:txBody>
      </p:sp>
      <p:sp>
        <p:nvSpPr>
          <p:cNvPr id="202" name="Google Shape;202;p8"/>
          <p:cNvSpPr txBox="1"/>
          <p:nvPr/>
        </p:nvSpPr>
        <p:spPr>
          <a:xfrm>
            <a:off x="0" y="1195425"/>
            <a:ext cx="18012000" cy="820991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500"/>
              </a:spcBef>
              <a:spcAft>
                <a:spcPts val="0"/>
              </a:spcAft>
              <a:buNone/>
            </a:pPr>
            <a:r>
              <a:rPr lang="en-US" sz="2500" b="1" dirty="0">
                <a:solidFill>
                  <a:schemeClr val="dk1"/>
                </a:solidFill>
              </a:rPr>
              <a:t>🔹</a:t>
            </a:r>
            <a:r>
              <a:rPr lang="en-US" sz="2700" b="1" dirty="0">
                <a:solidFill>
                  <a:schemeClr val="dk1"/>
                </a:solidFill>
              </a:rPr>
              <a:t> </a:t>
            </a:r>
            <a:r>
              <a:rPr lang="en-US" sz="3200" b="1" dirty="0">
                <a:solidFill>
                  <a:schemeClr val="dk1"/>
                </a:solidFill>
              </a:rPr>
              <a:t>How It Helps MSS:</a:t>
            </a:r>
            <a:endParaRPr sz="3200" b="1" dirty="0">
              <a:solidFill>
                <a:schemeClr val="dk1"/>
              </a:solidFill>
            </a:endParaRPr>
          </a:p>
          <a:p>
            <a:pPr marL="457200" lvl="0" indent="-387350" algn="l" rtl="0">
              <a:lnSpc>
                <a:spcPct val="115000"/>
              </a:lnSpc>
              <a:spcBef>
                <a:spcPts val="1500"/>
              </a:spcBef>
              <a:spcAft>
                <a:spcPts val="0"/>
              </a:spcAft>
              <a:buClr>
                <a:schemeClr val="dk1"/>
              </a:buClr>
              <a:buSzPts val="2500"/>
              <a:buChar char="●"/>
            </a:pPr>
            <a:r>
              <a:rPr lang="en-US" sz="2500" b="1" dirty="0">
                <a:solidFill>
                  <a:schemeClr val="dk1"/>
                </a:solidFill>
              </a:rPr>
              <a:t>Streamlined Donations:</a:t>
            </a:r>
            <a:r>
              <a:rPr lang="en-US" sz="2500" dirty="0">
                <a:solidFill>
                  <a:schemeClr val="dk1"/>
                </a:solidFill>
              </a:rPr>
              <a:t> MSS can now receive funds, essential items, and service offers through a single digital platform.</a:t>
            </a:r>
            <a:br>
              <a:rPr lang="en-US" sz="2500" dirty="0">
                <a:solidFill>
                  <a:schemeClr val="dk1"/>
                </a:solidFill>
              </a:rPr>
            </a:br>
            <a:endParaRPr sz="2500" dirty="0">
              <a:solidFill>
                <a:schemeClr val="dk1"/>
              </a:solidFill>
            </a:endParaRPr>
          </a:p>
          <a:p>
            <a:pPr marL="457200" lvl="0" indent="-387350" algn="l" rtl="0">
              <a:lnSpc>
                <a:spcPct val="115000"/>
              </a:lnSpc>
              <a:spcBef>
                <a:spcPts val="0"/>
              </a:spcBef>
              <a:spcAft>
                <a:spcPts val="0"/>
              </a:spcAft>
              <a:buClr>
                <a:schemeClr val="dk1"/>
              </a:buClr>
              <a:buSzPts val="2500"/>
              <a:buChar char="●"/>
            </a:pPr>
            <a:r>
              <a:rPr lang="en-US" sz="2500" b="1" dirty="0">
                <a:solidFill>
                  <a:schemeClr val="dk1"/>
                </a:solidFill>
              </a:rPr>
              <a:t>Consistent Support:</a:t>
            </a:r>
            <a:r>
              <a:rPr lang="en-US" sz="2500" dirty="0">
                <a:solidFill>
                  <a:schemeClr val="dk1"/>
                </a:solidFill>
              </a:rPr>
              <a:t> Automated reminders and outreach features promote regular donations.</a:t>
            </a:r>
            <a:br>
              <a:rPr lang="en-US" sz="2500" dirty="0">
                <a:solidFill>
                  <a:schemeClr val="dk1"/>
                </a:solidFill>
              </a:rPr>
            </a:br>
            <a:endParaRPr sz="2500" dirty="0">
              <a:solidFill>
                <a:schemeClr val="dk1"/>
              </a:solidFill>
            </a:endParaRPr>
          </a:p>
          <a:p>
            <a:pPr marL="457200" lvl="0" indent="-387350" algn="l" rtl="0">
              <a:lnSpc>
                <a:spcPct val="115000"/>
              </a:lnSpc>
              <a:spcBef>
                <a:spcPts val="0"/>
              </a:spcBef>
              <a:spcAft>
                <a:spcPts val="0"/>
              </a:spcAft>
              <a:buClr>
                <a:schemeClr val="dk1"/>
              </a:buClr>
              <a:buSzPts val="2500"/>
              <a:buChar char="●"/>
            </a:pPr>
            <a:r>
              <a:rPr lang="en-US" sz="2500" b="1" dirty="0">
                <a:solidFill>
                  <a:schemeClr val="dk1"/>
                </a:solidFill>
              </a:rPr>
              <a:t>Increased Visibility:</a:t>
            </a:r>
            <a:r>
              <a:rPr lang="en-US" sz="2500" dirty="0">
                <a:solidFill>
                  <a:schemeClr val="dk1"/>
                </a:solidFill>
              </a:rPr>
              <a:t> The platform helps MSS showcase its work, needs, and impact stories to a wider audience, including potential long-term donors.</a:t>
            </a:r>
            <a:br>
              <a:rPr lang="en-US" sz="2500" dirty="0">
                <a:solidFill>
                  <a:schemeClr val="dk1"/>
                </a:solidFill>
              </a:rPr>
            </a:br>
            <a:endParaRPr sz="2500" dirty="0">
              <a:solidFill>
                <a:schemeClr val="dk1"/>
              </a:solidFill>
            </a:endParaRPr>
          </a:p>
          <a:p>
            <a:pPr marL="0" lvl="0" indent="0" algn="l" rtl="0">
              <a:lnSpc>
                <a:spcPct val="115000"/>
              </a:lnSpc>
              <a:spcBef>
                <a:spcPts val="1500"/>
              </a:spcBef>
              <a:spcAft>
                <a:spcPts val="0"/>
              </a:spcAft>
              <a:buNone/>
            </a:pPr>
            <a:r>
              <a:rPr lang="en-US" sz="3200" b="1" dirty="0">
                <a:solidFill>
                  <a:schemeClr val="dk1"/>
                </a:solidFill>
              </a:rPr>
              <a:t>🔹 Benefits to the Community:</a:t>
            </a:r>
            <a:endParaRPr sz="3200" b="1" dirty="0">
              <a:solidFill>
                <a:schemeClr val="dk1"/>
              </a:solidFill>
            </a:endParaRPr>
          </a:p>
          <a:p>
            <a:pPr marL="457200" lvl="0" indent="-387350" algn="l" rtl="0">
              <a:lnSpc>
                <a:spcPct val="115000"/>
              </a:lnSpc>
              <a:spcBef>
                <a:spcPts val="1500"/>
              </a:spcBef>
              <a:spcAft>
                <a:spcPts val="0"/>
              </a:spcAft>
              <a:buClr>
                <a:schemeClr val="dk1"/>
              </a:buClr>
              <a:buSzPts val="2500"/>
              <a:buChar char="●"/>
            </a:pPr>
            <a:r>
              <a:rPr lang="en-US" sz="2500" b="1" dirty="0">
                <a:solidFill>
                  <a:schemeClr val="dk1"/>
                </a:solidFill>
              </a:rPr>
              <a:t>Empowered Children:</a:t>
            </a:r>
            <a:r>
              <a:rPr lang="en-US" sz="2500" dirty="0">
                <a:solidFill>
                  <a:schemeClr val="dk1"/>
                </a:solidFill>
              </a:rPr>
              <a:t> More reliable support means better education, nutrition, healthcare, and emotional care for Divyang children.</a:t>
            </a:r>
            <a:br>
              <a:rPr lang="en-US" sz="2500" dirty="0">
                <a:solidFill>
                  <a:schemeClr val="dk1"/>
                </a:solidFill>
              </a:rPr>
            </a:br>
            <a:endParaRPr sz="2500" dirty="0">
              <a:solidFill>
                <a:schemeClr val="dk1"/>
              </a:solidFill>
            </a:endParaRPr>
          </a:p>
          <a:p>
            <a:pPr marL="457200" lvl="0" indent="-387350" algn="l" rtl="0">
              <a:lnSpc>
                <a:spcPct val="115000"/>
              </a:lnSpc>
              <a:spcBef>
                <a:spcPts val="0"/>
              </a:spcBef>
              <a:spcAft>
                <a:spcPts val="0"/>
              </a:spcAft>
              <a:buClr>
                <a:schemeClr val="dk1"/>
              </a:buClr>
              <a:buSzPts val="2500"/>
              <a:buChar char="●"/>
            </a:pPr>
            <a:r>
              <a:rPr lang="en-US" sz="2500" b="1" dirty="0">
                <a:solidFill>
                  <a:schemeClr val="dk1"/>
                </a:solidFill>
              </a:rPr>
              <a:t>Wider Participation:</a:t>
            </a:r>
            <a:r>
              <a:rPr lang="en-US" sz="2500" dirty="0">
                <a:solidFill>
                  <a:schemeClr val="dk1"/>
                </a:solidFill>
              </a:rPr>
              <a:t> Individuals and corporates can easily browse needs and contribute in various ways (money, volunteering, goods).</a:t>
            </a:r>
            <a:br>
              <a:rPr lang="en-US" sz="2500" dirty="0">
                <a:solidFill>
                  <a:schemeClr val="dk1"/>
                </a:solidFill>
              </a:rPr>
            </a:br>
            <a:endParaRPr sz="2500" dirty="0">
              <a:solidFill>
                <a:schemeClr val="dk1"/>
              </a:solidFill>
            </a:endParaRPr>
          </a:p>
          <a:p>
            <a:pPr marL="457200" lvl="0" indent="-387350" algn="l" rtl="0">
              <a:lnSpc>
                <a:spcPct val="115000"/>
              </a:lnSpc>
              <a:spcBef>
                <a:spcPts val="0"/>
              </a:spcBef>
              <a:spcAft>
                <a:spcPts val="0"/>
              </a:spcAft>
              <a:buClr>
                <a:schemeClr val="dk1"/>
              </a:buClr>
              <a:buSzPts val="2500"/>
              <a:buChar char="●"/>
            </a:pPr>
            <a:r>
              <a:rPr lang="en-US" sz="2500" b="1" dirty="0">
                <a:solidFill>
                  <a:schemeClr val="dk1"/>
                </a:solidFill>
              </a:rPr>
              <a:t>Transparent Giving:</a:t>
            </a:r>
            <a:r>
              <a:rPr lang="en-US" sz="2500" dirty="0">
                <a:solidFill>
                  <a:schemeClr val="dk1"/>
                </a:solidFill>
              </a:rPr>
              <a:t> Real-time donation tracking and NGO feedback build trust and accountability in the donation process.</a:t>
            </a:r>
            <a:endParaRPr sz="2500" dirty="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Shape 206"/>
        <p:cNvGrpSpPr/>
        <p:nvPr/>
      </p:nvGrpSpPr>
      <p:grpSpPr>
        <a:xfrm>
          <a:off x="0" y="0"/>
          <a:ext cx="0" cy="0"/>
          <a:chOff x="0" y="0"/>
          <a:chExt cx="0" cy="0"/>
        </a:xfrm>
      </p:grpSpPr>
      <p:grpSp>
        <p:nvGrpSpPr>
          <p:cNvPr id="207" name="Google Shape;207;g34a4f3d2744_0_15"/>
          <p:cNvGrpSpPr/>
          <p:nvPr/>
        </p:nvGrpSpPr>
        <p:grpSpPr>
          <a:xfrm>
            <a:off x="0" y="115475"/>
            <a:ext cx="18288000" cy="974796"/>
            <a:chOff x="0" y="-38100"/>
            <a:chExt cx="2814308" cy="2502686"/>
          </a:xfrm>
        </p:grpSpPr>
        <p:sp>
          <p:nvSpPr>
            <p:cNvPr id="208" name="Google Shape;208;g34a4f3d2744_0_15"/>
            <p:cNvSpPr/>
            <p:nvPr/>
          </p:nvSpPr>
          <p:spPr>
            <a:xfrm>
              <a:off x="0" y="0"/>
              <a:ext cx="2814308" cy="2464586"/>
            </a:xfrm>
            <a:custGeom>
              <a:avLst/>
              <a:gdLst/>
              <a:ahLst/>
              <a:cxnLst/>
              <a:rect l="l" t="t" r="r" b="b"/>
              <a:pathLst>
                <a:path w="2814308" h="2464586" extrusionOk="0">
                  <a:moveTo>
                    <a:pt x="25358" y="0"/>
                  </a:moveTo>
                  <a:lnTo>
                    <a:pt x="2788950" y="0"/>
                  </a:lnTo>
                  <a:cubicBezTo>
                    <a:pt x="2802955" y="0"/>
                    <a:pt x="2814308" y="11353"/>
                    <a:pt x="2814308" y="25358"/>
                  </a:cubicBezTo>
                  <a:lnTo>
                    <a:pt x="2814308" y="2439228"/>
                  </a:lnTo>
                  <a:cubicBezTo>
                    <a:pt x="2814308" y="2453233"/>
                    <a:pt x="2802955" y="2464586"/>
                    <a:pt x="2788950" y="2464586"/>
                  </a:cubicBezTo>
                  <a:lnTo>
                    <a:pt x="25358" y="2464586"/>
                  </a:lnTo>
                  <a:cubicBezTo>
                    <a:pt x="11353" y="2464586"/>
                    <a:pt x="0" y="2453233"/>
                    <a:pt x="0" y="2439228"/>
                  </a:cubicBezTo>
                  <a:lnTo>
                    <a:pt x="0" y="25358"/>
                  </a:lnTo>
                  <a:cubicBezTo>
                    <a:pt x="0" y="11353"/>
                    <a:pt x="11353" y="0"/>
                    <a:pt x="25358" y="0"/>
                  </a:cubicBezTo>
                  <a:close/>
                </a:path>
              </a:pathLst>
            </a:custGeom>
            <a:solidFill>
              <a:srgbClr val="324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g34a4f3d2744_0_15"/>
            <p:cNvSpPr txBox="1"/>
            <p:nvPr/>
          </p:nvSpPr>
          <p:spPr>
            <a:xfrm>
              <a:off x="0" y="-38100"/>
              <a:ext cx="2814300" cy="2012700"/>
            </a:xfrm>
            <a:prstGeom prst="rect">
              <a:avLst/>
            </a:prstGeom>
            <a:noFill/>
            <a:ln>
              <a:noFill/>
            </a:ln>
          </p:spPr>
          <p:txBody>
            <a:bodyPr spcFirstLastPara="1" wrap="square" lIns="50800" tIns="50800" rIns="50800" bIns="50800" anchor="ctr" anchorCtr="0">
              <a:noAutofit/>
            </a:bodyPr>
            <a:lstStyle/>
            <a:p>
              <a:pPr marL="0" marR="0" lvl="0" indent="0" algn="l" rtl="0">
                <a:lnSpc>
                  <a:spcPct val="147722"/>
                </a:lnSpc>
                <a:spcBef>
                  <a:spcPts val="0"/>
                </a:spcBef>
                <a:spcAft>
                  <a:spcPts val="0"/>
                </a:spcAft>
                <a:buNone/>
              </a:pPr>
              <a:r>
                <a:rPr lang="en-US" sz="4200" b="1">
                  <a:solidFill>
                    <a:srgbClr val="EEEEEE"/>
                  </a:solidFill>
                  <a:latin typeface="Calibri"/>
                  <a:ea typeface="Calibri"/>
                  <a:cs typeface="Calibri"/>
                  <a:sym typeface="Calibri"/>
                </a:rPr>
                <a:t>  Learnings &amp; Reflections – “Beyond the Code”</a:t>
              </a:r>
              <a:endParaRPr sz="4200" b="1" i="0" u="none" strike="noStrike" cap="none">
                <a:solidFill>
                  <a:srgbClr val="EEEEEE"/>
                </a:solidFill>
                <a:latin typeface="Calibri"/>
                <a:ea typeface="Calibri"/>
                <a:cs typeface="Calibri"/>
                <a:sym typeface="Calibri"/>
              </a:endParaRPr>
            </a:p>
          </p:txBody>
        </p:sp>
      </p:grpSp>
      <p:sp>
        <p:nvSpPr>
          <p:cNvPr id="210" name="Google Shape;210;g34a4f3d2744_0_15"/>
          <p:cNvSpPr txBox="1"/>
          <p:nvPr/>
        </p:nvSpPr>
        <p:spPr>
          <a:xfrm>
            <a:off x="12477432" y="2344949"/>
            <a:ext cx="4591500" cy="215400"/>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None/>
            </a:pPr>
            <a:endParaRPr/>
          </a:p>
        </p:txBody>
      </p:sp>
      <p:sp>
        <p:nvSpPr>
          <p:cNvPr id="211" name="Google Shape;211;g34a4f3d2744_0_15"/>
          <p:cNvSpPr txBox="1"/>
          <p:nvPr/>
        </p:nvSpPr>
        <p:spPr>
          <a:xfrm>
            <a:off x="12500051" y="5150333"/>
            <a:ext cx="4591500" cy="215400"/>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None/>
            </a:pPr>
            <a:endParaRPr/>
          </a:p>
        </p:txBody>
      </p:sp>
      <p:sp>
        <p:nvSpPr>
          <p:cNvPr id="212" name="Google Shape;212;g34a4f3d2744_0_15"/>
          <p:cNvSpPr txBox="1"/>
          <p:nvPr/>
        </p:nvSpPr>
        <p:spPr>
          <a:xfrm>
            <a:off x="12522670" y="8413886"/>
            <a:ext cx="4591500" cy="215400"/>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None/>
            </a:pPr>
            <a:endParaRPr/>
          </a:p>
        </p:txBody>
      </p:sp>
      <p:sp>
        <p:nvSpPr>
          <p:cNvPr id="213" name="Google Shape;213;g34a4f3d2744_0_15"/>
          <p:cNvSpPr txBox="1"/>
          <p:nvPr/>
        </p:nvSpPr>
        <p:spPr>
          <a:xfrm>
            <a:off x="1173718" y="3433411"/>
            <a:ext cx="6428100" cy="202500"/>
          </a:xfrm>
          <a:prstGeom prst="rect">
            <a:avLst/>
          </a:prstGeom>
          <a:noFill/>
          <a:ln>
            <a:noFill/>
          </a:ln>
        </p:spPr>
        <p:txBody>
          <a:bodyPr spcFirstLastPara="1" wrap="square" lIns="0" tIns="0" rIns="0" bIns="0" anchor="t" anchorCtr="0">
            <a:spAutoFit/>
          </a:bodyPr>
          <a:lstStyle/>
          <a:p>
            <a:pPr marL="0" marR="0" lvl="0" indent="0" algn="l" rtl="0">
              <a:lnSpc>
                <a:spcPct val="94002"/>
              </a:lnSpc>
              <a:spcBef>
                <a:spcPts val="0"/>
              </a:spcBef>
              <a:spcAft>
                <a:spcPts val="0"/>
              </a:spcAft>
              <a:buNone/>
            </a:pPr>
            <a:endParaRPr/>
          </a:p>
        </p:txBody>
      </p:sp>
      <p:sp>
        <p:nvSpPr>
          <p:cNvPr id="214" name="Google Shape;214;g34a4f3d2744_0_15"/>
          <p:cNvSpPr txBox="1"/>
          <p:nvPr/>
        </p:nvSpPr>
        <p:spPr>
          <a:xfrm>
            <a:off x="543725" y="1544150"/>
            <a:ext cx="11335200" cy="1451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500"/>
              </a:spcBef>
              <a:spcAft>
                <a:spcPts val="0"/>
              </a:spcAft>
              <a:buClr>
                <a:schemeClr val="dk1"/>
              </a:buClr>
              <a:buSzPts val="1100"/>
              <a:buFont typeface="Arial"/>
              <a:buNone/>
            </a:pPr>
            <a:endParaRPr sz="3200">
              <a:solidFill>
                <a:schemeClr val="dk1"/>
              </a:solidFill>
            </a:endParaRPr>
          </a:p>
          <a:p>
            <a:pPr marL="457200" lvl="0" indent="0" algn="l" rtl="0">
              <a:spcBef>
                <a:spcPts val="1500"/>
              </a:spcBef>
              <a:spcAft>
                <a:spcPts val="0"/>
              </a:spcAft>
              <a:buNone/>
            </a:pPr>
            <a:endParaRPr sz="3300" b="1">
              <a:solidFill>
                <a:schemeClr val="dk1"/>
              </a:solidFill>
            </a:endParaRPr>
          </a:p>
        </p:txBody>
      </p:sp>
      <p:pic>
        <p:nvPicPr>
          <p:cNvPr id="215" name="Google Shape;215;g34a4f3d2744_0_15"/>
          <p:cNvPicPr preferRelativeResize="0"/>
          <p:nvPr/>
        </p:nvPicPr>
        <p:blipFill>
          <a:blip r:embed="rId3">
            <a:alphaModFix/>
          </a:blip>
          <a:stretch>
            <a:fillRect/>
          </a:stretch>
        </p:blipFill>
        <p:spPr>
          <a:xfrm>
            <a:off x="0" y="1090275"/>
            <a:ext cx="18288000" cy="919672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1105</Words>
  <Application>Microsoft Office PowerPoint</Application>
  <PresentationFormat>Custom</PresentationFormat>
  <Paragraphs>81</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Inter</vt:lpstr>
      <vt:lpstr>Arial</vt:lpstr>
      <vt:lpstr>Roboto</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ANURAG UDAPURE</dc:creator>
  <cp:lastModifiedBy>ANURAG UDAPURE</cp:lastModifiedBy>
  <cp:revision>1</cp:revision>
  <dcterms:created xsi:type="dcterms:W3CDTF">2006-08-16T00:00:00Z</dcterms:created>
  <dcterms:modified xsi:type="dcterms:W3CDTF">2025-04-11T01:29:06Z</dcterms:modified>
</cp:coreProperties>
</file>